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82" r:id="rId3"/>
    <p:sldId id="257" r:id="rId4"/>
    <p:sldId id="266" r:id="rId5"/>
    <p:sldId id="267" r:id="rId6"/>
    <p:sldId id="269" r:id="rId7"/>
    <p:sldId id="283" r:id="rId8"/>
    <p:sldId id="272" r:id="rId9"/>
    <p:sldId id="287" r:id="rId10"/>
    <p:sldId id="288" r:id="rId11"/>
    <p:sldId id="289" r:id="rId12"/>
    <p:sldId id="274" r:id="rId13"/>
    <p:sldId id="281" r:id="rId14"/>
    <p:sldId id="286" r:id="rId15"/>
    <p:sldId id="284" r:id="rId16"/>
    <p:sldId id="275" r:id="rId17"/>
  </p:sldIdLst>
  <p:sldSz cx="18288000" cy="10287000"/>
  <p:notesSz cx="6858000" cy="9144000"/>
  <p:embeddedFontLst>
    <p:embeddedFont>
      <p:font typeface="210 Sunflower Bold" panose="020B0600000101010101" charset="-127"/>
      <p:bold r:id="rId19"/>
    </p:embeddedFont>
    <p:embeddedFont>
      <p:font typeface="210 Sunflower Light" panose="020B0600000101010101" charset="-127"/>
      <p:regular r:id="rId20"/>
    </p:embeddedFont>
    <p:embeddedFont>
      <p:font typeface="210 Sunflower Regular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0" userDrawn="1">
          <p15:clr>
            <a:srgbClr val="A4A3A4"/>
          </p15:clr>
        </p15:guide>
        <p15:guide id="3" orient="horz" pos="600" userDrawn="1">
          <p15:clr>
            <a:srgbClr val="A4A3A4"/>
          </p15:clr>
        </p15:guide>
        <p15:guide id="4" pos="5760" userDrawn="1">
          <p15:clr>
            <a:srgbClr val="A4A3A4"/>
          </p15:clr>
        </p15:guide>
        <p15:guide id="5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C9"/>
    <a:srgbClr val="007AFD"/>
    <a:srgbClr val="FFD619"/>
    <a:srgbClr val="B4C2FE"/>
    <a:srgbClr val="53A5FF"/>
    <a:srgbClr val="D0D8E8"/>
    <a:srgbClr val="E9EDF4"/>
    <a:srgbClr val="EEEEEE"/>
    <a:srgbClr val="ECE9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94478" autoAdjust="0"/>
  </p:normalViewPr>
  <p:slideViewPr>
    <p:cSldViewPr>
      <p:cViewPr>
        <p:scale>
          <a:sx n="50" d="100"/>
          <a:sy n="50" d="100"/>
        </p:scale>
        <p:origin x="1266" y="744"/>
      </p:cViewPr>
      <p:guideLst>
        <p:guide pos="480"/>
        <p:guide orient="horz" pos="600"/>
        <p:guide pos="5760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FD2A0-365D-4767-9A7E-CAF106F3FB87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920F4-C34D-4331-AC35-178E8D6DB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1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DB2CA-46DB-AEEF-D3DA-E4D89A325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278B6-F998-E143-73A0-214C86797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2479A2-3740-84A2-7F8C-BD91A3FDC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748853-1951-B934-A00C-AEF44ACD3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920F4-C34D-4331-AC35-178E8D6DB2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35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2806700"/>
            <a:ext cx="11036300" cy="251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5410"/>
              </a:lnSpc>
            </a:pPr>
            <a:r>
              <a:rPr lang="ko-KR" sz="7400" b="0" i="0" u="none" strike="noStrike" dirty="0">
                <a:solidFill>
                  <a:srgbClr val="FFD619"/>
                </a:solidFill>
                <a:ea typeface="210 Sunflower Regular"/>
              </a:rPr>
              <a:t>사용자</a:t>
            </a:r>
            <a:r>
              <a:rPr lang="en-US" sz="7400" b="0" i="0" u="none" strike="noStrike" dirty="0">
                <a:solidFill>
                  <a:srgbClr val="FFD619"/>
                </a:solidFill>
                <a:latin typeface="210 Sunflower Regular"/>
              </a:rPr>
              <a:t> </a:t>
            </a:r>
            <a:r>
              <a:rPr lang="ko-KR" sz="7400" b="0" i="0" u="none" strike="noStrike" dirty="0">
                <a:solidFill>
                  <a:srgbClr val="FFD619"/>
                </a:solidFill>
                <a:ea typeface="210 Sunflower Regular"/>
              </a:rPr>
              <a:t>음성</a:t>
            </a:r>
            <a:r>
              <a:rPr lang="en-US" sz="7400" b="0" i="0" u="none" strike="noStrike" dirty="0">
                <a:solidFill>
                  <a:srgbClr val="FFD619"/>
                </a:solidFill>
                <a:latin typeface="210 Sunflower Regular"/>
              </a:rPr>
              <a:t> </a:t>
            </a:r>
            <a:r>
              <a:rPr lang="ko-KR" sz="7400" b="0" i="0" u="none" strike="noStrike" dirty="0">
                <a:solidFill>
                  <a:srgbClr val="FFD619"/>
                </a:solidFill>
                <a:ea typeface="210 Sunflower Regular"/>
              </a:rPr>
              <a:t>분석</a:t>
            </a:r>
            <a:r>
              <a:rPr lang="en-US" sz="7400" b="0" i="0" u="none" strike="noStrike" dirty="0">
                <a:solidFill>
                  <a:srgbClr val="FFD619"/>
                </a:solidFill>
                <a:latin typeface="210 Sunflower Regular"/>
              </a:rPr>
              <a:t> </a:t>
            </a:r>
            <a:r>
              <a:rPr lang="ko-KR" sz="7400" b="0" i="0" u="none" strike="noStrike" dirty="0">
                <a:solidFill>
                  <a:srgbClr val="FFD619"/>
                </a:solidFill>
                <a:ea typeface="210 Sunflower Regular"/>
              </a:rPr>
              <a:t>기반</a:t>
            </a:r>
          </a:p>
          <a:p>
            <a:pPr lvl="0" algn="l">
              <a:lnSpc>
                <a:spcPct val="105410"/>
              </a:lnSpc>
            </a:pPr>
            <a:r>
              <a:rPr lang="ko-KR" sz="7400" b="0" i="0" u="none" strike="noStrike" dirty="0">
                <a:solidFill>
                  <a:srgbClr val="FFFFFF"/>
                </a:solidFill>
                <a:ea typeface="210 Sunflower Regular"/>
              </a:rPr>
              <a:t>인지능력</a:t>
            </a:r>
            <a:r>
              <a:rPr lang="en-US" sz="7400" b="0" i="0" u="none" strike="noStrike" dirty="0">
                <a:solidFill>
                  <a:srgbClr val="FFFFFF"/>
                </a:solidFill>
                <a:latin typeface="210 Sunflower Regular"/>
              </a:rPr>
              <a:t> </a:t>
            </a:r>
            <a:r>
              <a:rPr lang="ko-KR" sz="7400" b="0" i="0" u="none" strike="noStrike" dirty="0">
                <a:solidFill>
                  <a:srgbClr val="FFFFFF"/>
                </a:solidFill>
                <a:ea typeface="210 Sunflower Regular"/>
              </a:rPr>
              <a:t>평가</a:t>
            </a:r>
            <a:r>
              <a:rPr lang="en-US" sz="7400" b="0" i="0" u="none" strike="noStrike" dirty="0">
                <a:solidFill>
                  <a:srgbClr val="FFFFFF"/>
                </a:solidFill>
                <a:latin typeface="210 Sunflower Regular"/>
              </a:rPr>
              <a:t>·</a:t>
            </a:r>
            <a:r>
              <a:rPr lang="ko-KR" sz="7400" b="0" i="0" u="none" strike="noStrike" dirty="0">
                <a:solidFill>
                  <a:srgbClr val="FFFFFF"/>
                </a:solidFill>
                <a:ea typeface="210 Sunflower Regular"/>
              </a:rPr>
              <a:t>훈련</a:t>
            </a:r>
            <a:r>
              <a:rPr lang="en-US" sz="7400" b="0" i="0" u="none" strike="noStrike" dirty="0">
                <a:solidFill>
                  <a:srgbClr val="FFFFFF"/>
                </a:solidFill>
                <a:latin typeface="210 Sunflower Regular"/>
              </a:rPr>
              <a:t> </a:t>
            </a:r>
            <a:r>
              <a:rPr lang="ko-KR" sz="7400" b="0" i="0" u="none" strike="noStrike" dirty="0">
                <a:solidFill>
                  <a:srgbClr val="FFFFFF"/>
                </a:solidFill>
                <a:ea typeface="210 Sunflower Regular"/>
              </a:rPr>
              <a:t>플랫폼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6300" y="8921750"/>
            <a:ext cx="2400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210 Sunflower Regular"/>
              </a:rPr>
              <a:t>밥</a:t>
            </a:r>
            <a:r>
              <a:rPr lang="en-US" sz="2300" b="0" i="0" u="none" strike="noStrike">
                <a:solidFill>
                  <a:srgbClr val="FFFFFF"/>
                </a:solidFill>
                <a:latin typeface="210 Sunflower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210 Sunflower Regular"/>
              </a:rPr>
              <a:t>먹고</a:t>
            </a:r>
            <a:r>
              <a:rPr lang="en-US" sz="2300" b="0" i="0" u="none" strike="noStrike">
                <a:solidFill>
                  <a:srgbClr val="FFFFFF"/>
                </a:solidFill>
                <a:latin typeface="210 Sunflower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210 Sunflower Regular"/>
              </a:rPr>
              <a:t>합시다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864600"/>
            <a:ext cx="1117600" cy="50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79500" y="8928100"/>
            <a:ext cx="71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100" b="0" i="0" u="none" strike="noStrike" dirty="0" err="1">
                <a:solidFill>
                  <a:srgbClr val="0040C9"/>
                </a:solidFill>
                <a:ea typeface="210 Sunflower Bold"/>
              </a:rPr>
              <a:t>팀명</a:t>
            </a:r>
            <a:endParaRPr lang="ko-KR" sz="2100" b="0" i="0" u="none" strike="noStrike" dirty="0">
              <a:solidFill>
                <a:srgbClr val="0040C9"/>
              </a:solidFill>
              <a:ea typeface="210 Sunflow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57900" y="8921750"/>
            <a:ext cx="4381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dirty="0">
                <a:solidFill>
                  <a:srgbClr val="FFFFFF"/>
                </a:solidFill>
                <a:ea typeface="210 Sunflower Regular"/>
              </a:rPr>
              <a:t>스마트인재개발원</a:t>
            </a:r>
            <a:r>
              <a:rPr lang="en-US" sz="2300" b="0" i="0" u="none" strike="noStrike" dirty="0">
                <a:solidFill>
                  <a:srgbClr val="FFFFFF"/>
                </a:solidFill>
                <a:latin typeface="210 Sunflower Regular"/>
              </a:rPr>
              <a:t> - </a:t>
            </a:r>
            <a:r>
              <a:rPr lang="ko-KR" sz="2300" b="0" i="0" u="none" strike="noStrike" dirty="0">
                <a:solidFill>
                  <a:srgbClr val="FFFFFF"/>
                </a:solidFill>
                <a:ea typeface="210 Sunflower Regular"/>
              </a:rPr>
              <a:t>실전프로젝트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8864600"/>
            <a:ext cx="11176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231900"/>
            <a:ext cx="16840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3759200"/>
            <a:ext cx="7594600" cy="7594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003800" y="8928100"/>
            <a:ext cx="71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100" b="0" i="0" u="none" strike="noStrike">
                <a:solidFill>
                  <a:srgbClr val="0040C9"/>
                </a:solidFill>
                <a:ea typeface="210 Sunflower Bold"/>
              </a:rPr>
              <a:t>주관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30400" y="838200"/>
            <a:ext cx="2730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900" b="0" i="0" u="none" strike="noStrike" dirty="0" err="1">
                <a:solidFill>
                  <a:srgbClr val="FFFFFF"/>
                </a:solidFill>
                <a:ea typeface="210 Sunflower Regular"/>
              </a:rPr>
              <a:t>말해봄</a:t>
            </a:r>
            <a:endParaRPr lang="ko-KR" sz="1900" b="0" i="0" u="none" strike="noStrike" dirty="0">
              <a:solidFill>
                <a:srgbClr val="FFFFFF"/>
              </a:solidFill>
              <a:ea typeface="210 Sunflowe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6800" y="838200"/>
            <a:ext cx="252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210 Sunflower Regular"/>
              </a:rPr>
              <a:t>PRESENTATION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292C3A3-FE34-7F7E-4C88-C7DA419575A1}"/>
              </a:ext>
            </a:extLst>
          </p:cNvPr>
          <p:cNvSpPr/>
          <p:nvPr/>
        </p:nvSpPr>
        <p:spPr>
          <a:xfrm>
            <a:off x="1066800" y="5905500"/>
            <a:ext cx="3651250" cy="928008"/>
          </a:xfrm>
          <a:prstGeom prst="roundRect">
            <a:avLst>
              <a:gd name="adj" fmla="val 50000"/>
            </a:avLst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6"/>
          <p:cNvSpPr txBox="1"/>
          <p:nvPr/>
        </p:nvSpPr>
        <p:spPr>
          <a:xfrm>
            <a:off x="2508250" y="6058354"/>
            <a:ext cx="1384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b="0" i="0" u="none" strike="noStrike" dirty="0" err="1">
                <a:solidFill>
                  <a:srgbClr val="0040C9"/>
                </a:solidFill>
                <a:ea typeface="210 Sunflower Regular"/>
              </a:rPr>
              <a:t>말해봄</a:t>
            </a:r>
            <a:endParaRPr lang="ko-KR" sz="3500" b="0" i="0" u="none" strike="noStrike" dirty="0">
              <a:solidFill>
                <a:srgbClr val="0040C9"/>
              </a:solidFill>
              <a:ea typeface="210 Sunflower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" y="5994854"/>
            <a:ext cx="7493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820" y="6153604"/>
            <a:ext cx="4318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6AF63-F7A4-52C2-A150-C29ADF963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81C9A6-26C5-EB80-B9B7-8F6E841F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50FF8DB-5E62-B1AF-7D2A-B8638650071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3E1B1CF9-5A5A-EDCA-942A-A69E89E4AB9F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개발 목표 및 주요 개발 내용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75A898F1-007D-DC4C-1E83-C583DA23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61148044-D983-3E09-B9B6-A3FA0BF04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52500"/>
            <a:ext cx="3200400" cy="800100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75BB1ECC-4144-3C9A-014F-D224077822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990600" y="1016000"/>
            <a:ext cx="673100" cy="673100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162DB5F0-51B1-A9E6-3713-76D0910C7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68400"/>
            <a:ext cx="368300" cy="368300"/>
          </a:xfrm>
          <a:prstGeom prst="rect">
            <a:avLst/>
          </a:prstGeom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D676C8EB-8452-2C01-410E-9C3A9DD71578}"/>
              </a:ext>
            </a:extLst>
          </p:cNvPr>
          <p:cNvSpPr txBox="1"/>
          <p:nvPr/>
        </p:nvSpPr>
        <p:spPr>
          <a:xfrm>
            <a:off x="1739900" y="1085850"/>
            <a:ext cx="196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210 Sunflower Light"/>
              </a:rPr>
              <a:t>개발내용</a:t>
            </a:r>
            <a:endParaRPr lang="ko-KR" sz="3000" b="0" i="0" u="none" strike="noStrike" dirty="0">
              <a:solidFill>
                <a:srgbClr val="FFFFFF"/>
              </a:solidFill>
              <a:ea typeface="210 Sunflower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70C7A-E3E1-D2D7-8453-434AA5D1EBD0}"/>
              </a:ext>
            </a:extLst>
          </p:cNvPr>
          <p:cNvSpPr txBox="1"/>
          <p:nvPr/>
        </p:nvSpPr>
        <p:spPr>
          <a:xfrm>
            <a:off x="1143000" y="1959429"/>
            <a:ext cx="825899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2.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노인 발화 </a:t>
            </a:r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STT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및 화행 분석 처리기 개발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FC9F3-1B9F-DF45-39DB-FC233BAEF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7925" y="3618024"/>
            <a:ext cx="13392150" cy="2028825"/>
          </a:xfrm>
          <a:prstGeom prst="rect">
            <a:avLst/>
          </a:prstGeom>
          <a:noFill/>
          <a:effectLst>
            <a:outerShdw blurRad="127000" dist="635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EF8030-9216-0124-5CA2-A914E25EE20A}"/>
              </a:ext>
            </a:extLst>
          </p:cNvPr>
          <p:cNvSpPr txBox="1"/>
          <p:nvPr/>
        </p:nvSpPr>
        <p:spPr>
          <a:xfrm>
            <a:off x="3813054" y="6501320"/>
            <a:ext cx="1066189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STT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텍스트 </a:t>
            </a:r>
            <a:r>
              <a:rPr lang="ko-KR" altLang="en-US" sz="2600" dirty="0" err="1">
                <a:latin typeface="210 Sunflower Light" panose="020B0600000101010101" charset="-127"/>
                <a:ea typeface="210 Sunflower Light" panose="020B0600000101010101" charset="-127"/>
              </a:rPr>
              <a:t>전처리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,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인지능력 분석 알고리즘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, API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서버를 개발하여 음성</a:t>
            </a:r>
            <a:endParaRPr lang="en-US" altLang="ko-KR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→ 텍스트 처리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,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점수화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분석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,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결과 제공까지 전 과정 자동화 구현</a:t>
            </a:r>
          </a:p>
          <a:p>
            <a:endParaRPr lang="ko-KR" altLang="en-US" sz="2600" dirty="0">
              <a:latin typeface="210 Sunflower Light" panose="020B0600000101010101" charset="-127"/>
              <a:ea typeface="210 Sunflower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78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5C2BE-6052-1806-3D24-1F0350206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93E78C-2F24-2DC3-0921-E0C4F978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1B5815E-D61C-DC75-9A6E-B1C6B28A1D9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C190A1AB-DCEB-ACAD-DCFD-8F2204B333BB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개발 목표 및 주요 개발 내용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572349F5-BA66-59A4-15C0-8CABA356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DFB3EAD9-DE60-F4EC-5A5A-D945439E3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52500"/>
            <a:ext cx="3200400" cy="800100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CCCF0116-1155-AA04-F324-A62C84D972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990600" y="1016000"/>
            <a:ext cx="673100" cy="673100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4031CDE6-1A9A-5145-B503-BC1239FAB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68400"/>
            <a:ext cx="368300" cy="368300"/>
          </a:xfrm>
          <a:prstGeom prst="rect">
            <a:avLst/>
          </a:prstGeom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1347FB52-55AA-CFA8-956B-0462D81ACAC9}"/>
              </a:ext>
            </a:extLst>
          </p:cNvPr>
          <p:cNvSpPr txBox="1"/>
          <p:nvPr/>
        </p:nvSpPr>
        <p:spPr>
          <a:xfrm>
            <a:off x="1739900" y="1085850"/>
            <a:ext cx="196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210 Sunflower Light"/>
              </a:rPr>
              <a:t>개발내용</a:t>
            </a:r>
            <a:endParaRPr lang="ko-KR" sz="3000" b="0" i="0" u="none" strike="noStrike" dirty="0">
              <a:solidFill>
                <a:srgbClr val="FFFFFF"/>
              </a:solidFill>
              <a:ea typeface="210 Sunflower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769EF-8ED0-ACD2-D2BC-51D4D41FF962}"/>
              </a:ext>
            </a:extLst>
          </p:cNvPr>
          <p:cNvSpPr txBox="1"/>
          <p:nvPr/>
        </p:nvSpPr>
        <p:spPr>
          <a:xfrm>
            <a:off x="1143000" y="1959429"/>
            <a:ext cx="82060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3.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화행</a:t>
            </a:r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-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반응 기반 인지 추론 알고리즘 설계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867B40-4CA2-BAD1-D889-AA9359F16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486" y="2779997"/>
            <a:ext cx="10458547" cy="5132866"/>
          </a:xfrm>
          <a:prstGeom prst="rect">
            <a:avLst/>
          </a:prstGeom>
          <a:effectLst>
            <a:outerShdw blurRad="127000" dist="635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01E367-413D-CCAC-53F3-782ABE57BE33}"/>
              </a:ext>
            </a:extLst>
          </p:cNvPr>
          <p:cNvSpPr txBox="1"/>
          <p:nvPr/>
        </p:nvSpPr>
        <p:spPr>
          <a:xfrm>
            <a:off x="11791738" y="2779997"/>
            <a:ext cx="57342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화행 적절성</a:t>
            </a:r>
            <a:endParaRPr lang="en-US" altLang="ko-KR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질문 의도에 맞게 대답했는지 평가</a:t>
            </a:r>
            <a:endParaRPr lang="en-US" altLang="ko-KR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endParaRPr lang="ko-KR" altLang="en-US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 err="1">
                <a:latin typeface="210 Sunflower Light" panose="020B0600000101010101" charset="-127"/>
                <a:ea typeface="210 Sunflower Light" panose="020B0600000101010101" charset="-127"/>
              </a:rPr>
              <a:t>회상성</a:t>
            </a:r>
            <a:endParaRPr lang="en-US" altLang="ko-KR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기억 관련 키워드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(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사람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,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장소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,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사건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)</a:t>
            </a:r>
          </a:p>
          <a:p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    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포함 여부 평가</a:t>
            </a:r>
            <a:endParaRPr lang="en-US" altLang="ko-KR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endParaRPr lang="ko-KR" altLang="en-US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문법 완성도</a:t>
            </a:r>
            <a:endParaRPr lang="en-US" altLang="ko-KR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올바른 문법으로 완성되었는지 평가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ECEAC8-DCF6-8544-FEF3-C958892944C5}"/>
              </a:ext>
            </a:extLst>
          </p:cNvPr>
          <p:cNvSpPr txBox="1"/>
          <p:nvPr/>
        </p:nvSpPr>
        <p:spPr>
          <a:xfrm>
            <a:off x="4772229" y="8101549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. </a:t>
            </a:r>
            <a:r>
              <a:rPr lang="ko-KR" altLang="en-US" dirty="0"/>
              <a:t>인지평가 점수 평가지표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5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019B9-4213-AE4A-D43B-7A6B1E4A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1AE2DF-F2F3-E672-854D-582C2B9C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6A6BB47-EB43-DBE3-7112-C856F46E2B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A5508691-9AD0-11F9-A7BA-B85FFA74F5DC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데이터 확보 방안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8491AF2E-4013-323C-36DE-C2F33BFA9F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A4B6F45C-26D1-F1D4-2C1F-93571A676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52500"/>
            <a:ext cx="3200400" cy="800100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D4A391F4-931C-CD85-EBDC-04A0A1DBCB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990600" y="1016000"/>
            <a:ext cx="673100" cy="673100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98000BD9-EBBA-F0B7-B6E8-9F334C657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68400"/>
            <a:ext cx="368300" cy="368300"/>
          </a:xfrm>
          <a:prstGeom prst="rect">
            <a:avLst/>
          </a:prstGeom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A0B18BEC-93FB-66DA-8900-E384777F8F97}"/>
              </a:ext>
            </a:extLst>
          </p:cNvPr>
          <p:cNvSpPr txBox="1"/>
          <p:nvPr/>
        </p:nvSpPr>
        <p:spPr>
          <a:xfrm>
            <a:off x="1739900" y="1085850"/>
            <a:ext cx="207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210 Sunflower Light"/>
              </a:rPr>
              <a:t>데이터 확보</a:t>
            </a:r>
            <a:endParaRPr lang="ko-KR" sz="3000" b="0" i="0" u="none" strike="noStrike" dirty="0">
              <a:solidFill>
                <a:srgbClr val="FFFFFF"/>
              </a:solidFill>
              <a:ea typeface="210 Sunflower Light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EF82120-66DF-C5FA-0E0D-EB402A130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877993"/>
            <a:ext cx="5867400" cy="865909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634E87BA-FD67-54F8-4AB1-27B90BC0826A}"/>
              </a:ext>
            </a:extLst>
          </p:cNvPr>
          <p:cNvSpPr txBox="1"/>
          <p:nvPr/>
        </p:nvSpPr>
        <p:spPr>
          <a:xfrm>
            <a:off x="1762125" y="3075997"/>
            <a:ext cx="386715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500" dirty="0">
                <a:solidFill>
                  <a:srgbClr val="000000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경상도 방언 데이터</a:t>
            </a:r>
            <a:r>
              <a:rPr lang="en-US" altLang="ko-KR" sz="2500" dirty="0">
                <a:solidFill>
                  <a:srgbClr val="000000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(</a:t>
            </a:r>
            <a:r>
              <a:rPr lang="ko-KR" altLang="en-US" sz="2500" dirty="0">
                <a:solidFill>
                  <a:srgbClr val="000000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고령자</a:t>
            </a:r>
            <a:r>
              <a:rPr lang="en-US" altLang="ko-KR" sz="2500" dirty="0">
                <a:solidFill>
                  <a:srgbClr val="000000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)</a:t>
            </a:r>
            <a:endParaRPr lang="en-US" sz="2500" b="0" i="0" u="none" strike="noStrike" dirty="0">
              <a:solidFill>
                <a:srgbClr val="000000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0911138C-CE5E-0D9F-2E05-3A64DDF3C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39591"/>
            <a:ext cx="5867400" cy="865909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C0C6296F-15C8-71E9-EBB3-820F500FFB1A}"/>
              </a:ext>
            </a:extLst>
          </p:cNvPr>
          <p:cNvSpPr txBox="1"/>
          <p:nvPr/>
        </p:nvSpPr>
        <p:spPr>
          <a:xfrm>
            <a:off x="1414463" y="5237595"/>
            <a:ext cx="456247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AI HUB </a:t>
            </a:r>
            <a:r>
              <a:rPr lang="ko-KR" altLang="en-US" sz="2500" dirty="0">
                <a:solidFill>
                  <a:srgbClr val="000000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데이터 신청을 통한 수집</a:t>
            </a:r>
            <a:endParaRPr lang="en-US" sz="2500" b="0" i="0" u="none" strike="noStrike" dirty="0">
              <a:solidFill>
                <a:srgbClr val="000000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B637A-C891-F0F0-108B-4AB5EFCC16D9}"/>
              </a:ext>
            </a:extLst>
          </p:cNvPr>
          <p:cNvSpPr txBox="1"/>
          <p:nvPr/>
        </p:nvSpPr>
        <p:spPr>
          <a:xfrm>
            <a:off x="914400" y="2209800"/>
            <a:ext cx="2390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1. </a:t>
            </a:r>
            <a:r>
              <a:rPr lang="ko-KR" altLang="en-US" sz="28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데이터 정의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03BEE-03F2-73C7-9BF2-AED71C4C14AB}"/>
              </a:ext>
            </a:extLst>
          </p:cNvPr>
          <p:cNvSpPr txBox="1"/>
          <p:nvPr/>
        </p:nvSpPr>
        <p:spPr>
          <a:xfrm>
            <a:off x="914400" y="4363710"/>
            <a:ext cx="323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2. </a:t>
            </a:r>
            <a:r>
              <a:rPr lang="ko-KR" altLang="en-US" sz="28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데이터 수집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C796B-5BBD-B247-C96B-409C6A379A51}"/>
              </a:ext>
            </a:extLst>
          </p:cNvPr>
          <p:cNvSpPr txBox="1"/>
          <p:nvPr/>
        </p:nvSpPr>
        <p:spPr>
          <a:xfrm>
            <a:off x="914400" y="6541206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3. </a:t>
            </a:r>
            <a:r>
              <a:rPr lang="ko-KR" altLang="en-US" sz="28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데이터 예시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741614F-DC92-BE7C-F19C-8B8F003FD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658" y="2224243"/>
            <a:ext cx="7499671" cy="6496604"/>
          </a:xfrm>
          <a:prstGeom prst="rect">
            <a:avLst/>
          </a:prstGeom>
          <a:effectLst>
            <a:outerShdw blurRad="127000" dist="63500" dir="5400000" algn="ctr" rotWithShape="0">
              <a:schemeClr val="bg1">
                <a:lumMod val="50000"/>
              </a:schemeClr>
            </a:outerShdw>
          </a:effectLst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D38EE430-81E8-5DD8-EE15-D5E390A44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7249391"/>
            <a:ext cx="5867400" cy="865909"/>
          </a:xfrm>
          <a:prstGeom prst="rect">
            <a:avLst/>
          </a:prstGeom>
        </p:spPr>
      </p:pic>
      <p:sp>
        <p:nvSpPr>
          <p:cNvPr id="23" name="TextBox 14">
            <a:extLst>
              <a:ext uri="{FF2B5EF4-FFF2-40B4-BE49-F238E27FC236}">
                <a16:creationId xmlns:a16="http://schemas.microsoft.com/office/drawing/2014/main" id="{875F10DF-0A2D-B4B3-DF95-052A781D728F}"/>
              </a:ext>
            </a:extLst>
          </p:cNvPr>
          <p:cNvSpPr txBox="1"/>
          <p:nvPr/>
        </p:nvSpPr>
        <p:spPr>
          <a:xfrm>
            <a:off x="1414463" y="7447395"/>
            <a:ext cx="4562475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500" dirty="0">
                <a:solidFill>
                  <a:srgbClr val="000000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음성 데이터를 </a:t>
            </a:r>
            <a:r>
              <a:rPr lang="en-US" altLang="ko-KR" sz="2500" dirty="0">
                <a:solidFill>
                  <a:srgbClr val="000000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JSON</a:t>
            </a:r>
            <a:r>
              <a:rPr lang="ko-KR" altLang="en-US" sz="2500" dirty="0">
                <a:solidFill>
                  <a:srgbClr val="000000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파일로 변환</a:t>
            </a:r>
            <a:endParaRPr lang="en-US" sz="2500" b="0" i="0" u="none" strike="noStrike" dirty="0">
              <a:solidFill>
                <a:srgbClr val="000000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15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15985E-8E76-4B22-2A94-7A4B022DB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E0A950-D07D-E670-5601-76A81F27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944D417-9813-7AC8-B5C0-2B92103AE85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92B28C5C-40C6-406C-3128-1E9323C3E4B6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기대효과 및 활용방안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A459166-5631-B6FC-9A26-33528F97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2483D00C-2B07-8142-B798-D301ED78E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52500"/>
            <a:ext cx="3200400" cy="800100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21BE7DC6-0A7A-568A-B39B-9004864499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990600" y="1016000"/>
            <a:ext cx="673100" cy="673100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D3EF8743-FA89-5446-5049-123824245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68400"/>
            <a:ext cx="368300" cy="368300"/>
          </a:xfrm>
          <a:prstGeom prst="rect">
            <a:avLst/>
          </a:prstGeom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4FFCADF7-3BA7-AFFE-6F11-9B113EFDDFED}"/>
              </a:ext>
            </a:extLst>
          </p:cNvPr>
          <p:cNvSpPr txBox="1"/>
          <p:nvPr/>
        </p:nvSpPr>
        <p:spPr>
          <a:xfrm>
            <a:off x="1739900" y="1085850"/>
            <a:ext cx="207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210 Sunflower Light"/>
              </a:rPr>
              <a:t>활용</a:t>
            </a:r>
            <a:r>
              <a:rPr lang="ko-KR" altLang="en-US" sz="3000" b="0" i="0" u="none" strike="noStrike" dirty="0">
                <a:solidFill>
                  <a:srgbClr val="FFFFFF"/>
                </a:solidFill>
                <a:ea typeface="210 Sunflower Light"/>
              </a:rPr>
              <a:t>방안</a:t>
            </a:r>
            <a:endParaRPr lang="ko-KR" sz="3000" b="0" i="0" u="none" strike="noStrike" dirty="0">
              <a:solidFill>
                <a:srgbClr val="FFFFFF"/>
              </a:solidFill>
              <a:ea typeface="210 Sunflower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909CE5-231A-0616-5B49-E82EA9C89AF9}"/>
              </a:ext>
            </a:extLst>
          </p:cNvPr>
          <p:cNvSpPr txBox="1"/>
          <p:nvPr/>
        </p:nvSpPr>
        <p:spPr>
          <a:xfrm>
            <a:off x="963507" y="2022631"/>
            <a:ext cx="722024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altLang="ko-KR" sz="34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NEP </a:t>
            </a:r>
            <a:r>
              <a:rPr lang="ko-KR" altLang="en-US" sz="34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인증 및 조달청</a:t>
            </a:r>
            <a:r>
              <a:rPr lang="en-US" altLang="ko-KR" sz="34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 </a:t>
            </a:r>
            <a:r>
              <a:rPr lang="ko-KR" altLang="en-US" sz="34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혁신제품 등록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F318DA-C5EF-D096-1B67-68A7FDA2F45F}"/>
              </a:ext>
            </a:extLst>
          </p:cNvPr>
          <p:cNvSpPr txBox="1"/>
          <p:nvPr/>
        </p:nvSpPr>
        <p:spPr>
          <a:xfrm>
            <a:off x="1327150" y="6844425"/>
            <a:ext cx="13053573" cy="1822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확보된 지식재산권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(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특허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, </a:t>
            </a:r>
            <a:r>
              <a:rPr lang="ko-KR" altLang="en-US" sz="2600" dirty="0" err="1">
                <a:latin typeface="210 Sunflower Light" panose="020B0600000101010101" charset="-127"/>
                <a:ea typeface="210 Sunflower Light" panose="020B0600000101010101" charset="-127"/>
              </a:rPr>
              <a:t>상표권등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)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을 기반으로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NEP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인증 및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조달청 혁신제품 등록 추진</a:t>
            </a:r>
            <a:endParaRPr lang="en-US" altLang="ko-KR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NEP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인증 및 혁신제품 제도의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우선 구매 권장 및 국내 기술 우수성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인증</a:t>
            </a:r>
            <a:endParaRPr lang="en-US" altLang="ko-KR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공공시장 판로 확보 및 제품 경쟁력 강화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637351-CAA1-668B-9D9B-2A7BC6C3C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574" y="2991499"/>
            <a:ext cx="7906853" cy="2953162"/>
          </a:xfrm>
          <a:prstGeom prst="rect">
            <a:avLst/>
          </a:prstGeom>
          <a:effectLst>
            <a:outerShdw blurRad="127000" dist="635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5A3B1D-C9AF-D8B5-243D-8288FCCB243A}"/>
              </a:ext>
            </a:extLst>
          </p:cNvPr>
          <p:cNvSpPr txBox="1"/>
          <p:nvPr/>
        </p:nvSpPr>
        <p:spPr>
          <a:xfrm>
            <a:off x="7070356" y="6221968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. </a:t>
            </a:r>
            <a:r>
              <a:rPr lang="ko-KR" altLang="en-US" dirty="0"/>
              <a:t>조달청 혁신제품 등록 프로세스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553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8E4F5-AAF1-7226-05A6-EC7B0F39E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8F3F1B-62F9-8909-A187-A74A7ACC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F592D27-93B8-3C0E-3BE8-6A14E6370D2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06D0CA75-A4ED-0FF8-D256-FDF5FB67F993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기대효과 및 활용방안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4FE65121-18A6-6B51-2498-C6EC8C4575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8490423E-6616-4BC7-4363-620EC03A4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52500"/>
            <a:ext cx="3200400" cy="800100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B1F39D3B-740A-C76D-2E51-1C80AE321C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990600" y="1016000"/>
            <a:ext cx="673100" cy="673100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2F45EC7A-CBEF-9B51-A871-2E36B97BF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68400"/>
            <a:ext cx="368300" cy="368300"/>
          </a:xfrm>
          <a:prstGeom prst="rect">
            <a:avLst/>
          </a:prstGeom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FBE88E25-91DA-CFAB-C67A-C579FDEA6B13}"/>
              </a:ext>
            </a:extLst>
          </p:cNvPr>
          <p:cNvSpPr txBox="1"/>
          <p:nvPr/>
        </p:nvSpPr>
        <p:spPr>
          <a:xfrm>
            <a:off x="1739900" y="1085850"/>
            <a:ext cx="207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FFFFFF"/>
                </a:solidFill>
                <a:ea typeface="210 Sunflower Light"/>
              </a:rPr>
              <a:t>활용</a:t>
            </a:r>
            <a:r>
              <a:rPr lang="ko-KR" altLang="en-US" sz="3000" b="0" i="0" u="none" strike="noStrike" dirty="0">
                <a:solidFill>
                  <a:srgbClr val="FFFFFF"/>
                </a:solidFill>
                <a:ea typeface="210 Sunflower Light"/>
              </a:rPr>
              <a:t>방안</a:t>
            </a:r>
            <a:endParaRPr lang="ko-KR" sz="3000" b="0" i="0" u="none" strike="noStrike" dirty="0">
              <a:solidFill>
                <a:srgbClr val="FFFFFF"/>
              </a:solidFill>
              <a:ea typeface="210 Sunflower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DBD788-7935-6BE9-502F-C67660D71088}"/>
              </a:ext>
            </a:extLst>
          </p:cNvPr>
          <p:cNvSpPr txBox="1"/>
          <p:nvPr/>
        </p:nvSpPr>
        <p:spPr>
          <a:xfrm>
            <a:off x="991561" y="2022631"/>
            <a:ext cx="57406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2. </a:t>
            </a:r>
            <a:r>
              <a:rPr lang="ko-KR" altLang="en-US" sz="34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인허가 등록 및 제품 고도화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664E1A-C265-7BD6-8C50-8340D51FCA07}"/>
              </a:ext>
            </a:extLst>
          </p:cNvPr>
          <p:cNvSpPr txBox="1"/>
          <p:nvPr/>
        </p:nvSpPr>
        <p:spPr>
          <a:xfrm>
            <a:off x="1327150" y="2749014"/>
            <a:ext cx="8167621" cy="302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-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제품의 의료기기 적합성 및 효과 실증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-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뇌졸중 증상 개선 디지털 치료기기 </a:t>
            </a:r>
            <a:r>
              <a:rPr lang="ko-KR" altLang="en-US" sz="2600" dirty="0" err="1">
                <a:latin typeface="210 Sunflower Light" panose="020B0600000101010101" charset="-127"/>
                <a:ea typeface="210 Sunflower Light" panose="020B0600000101010101" charset="-127"/>
              </a:rPr>
              <a:t>식약처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 인허가 진행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-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인허가 완료 후 의료기관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,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제약사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,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보험사 등 납품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-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추가 데이터 수집 및 보행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뇌파 분석 알고리즘 개발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-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언어치료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인지훈련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심리치료 프로그램 기능 고도화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FB507E-F6B1-A296-E295-75E3C4347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1072" y="2095500"/>
            <a:ext cx="5423281" cy="6299531"/>
          </a:xfrm>
          <a:prstGeom prst="rect">
            <a:avLst/>
          </a:prstGeom>
          <a:effectLst>
            <a:outerShdw blurRad="127000" dist="635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C9DD0-5F65-7778-22ED-F649D410CA20}"/>
              </a:ext>
            </a:extLst>
          </p:cNvPr>
          <p:cNvSpPr txBox="1"/>
          <p:nvPr/>
        </p:nvSpPr>
        <p:spPr>
          <a:xfrm>
            <a:off x="11165974" y="8660368"/>
            <a:ext cx="403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. 2</a:t>
            </a:r>
            <a:r>
              <a:rPr lang="ko-KR" altLang="en-US" dirty="0"/>
              <a:t>등급 의료기기 </a:t>
            </a:r>
            <a:r>
              <a:rPr lang="en-US" altLang="ko-KR" dirty="0"/>
              <a:t>GMP </a:t>
            </a:r>
            <a:r>
              <a:rPr lang="ko-KR" altLang="en-US" dirty="0"/>
              <a:t>심사절차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95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E5CDD-BC9A-BCFF-E8B6-E26D059C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E5D69B8-195C-CFFA-35D6-D74FA0782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80A35A6A-3629-2497-5654-E29053B4FF4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1B1DD083-7A70-2BBE-E28F-39200FCB3E8A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기대효과 및 활용방안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15ACD16-2039-C1BF-260B-5D7B548C67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5EBCD62D-0FD9-4D16-7BC8-393674AC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52500"/>
            <a:ext cx="3200400" cy="800100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5FDCBAC4-4F00-2E1A-55CD-A452926692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990600" y="1016000"/>
            <a:ext cx="673100" cy="673100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65B60725-2837-93BB-68B7-1D2F1B42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68400"/>
            <a:ext cx="368300" cy="368300"/>
          </a:xfrm>
          <a:prstGeom prst="rect">
            <a:avLst/>
          </a:prstGeom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1FAA8A84-101A-4D46-179A-5FEE8CDAEE93}"/>
              </a:ext>
            </a:extLst>
          </p:cNvPr>
          <p:cNvSpPr txBox="1"/>
          <p:nvPr/>
        </p:nvSpPr>
        <p:spPr>
          <a:xfrm>
            <a:off x="1739900" y="1085850"/>
            <a:ext cx="207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210 Sunflower Light"/>
              </a:rPr>
              <a:t>기대효과</a:t>
            </a:r>
            <a:endParaRPr lang="ko-KR" sz="3000" b="0" i="0" u="none" strike="noStrike" dirty="0">
              <a:solidFill>
                <a:srgbClr val="FFFFFF"/>
              </a:solidFill>
              <a:ea typeface="210 Sunflower Light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936288D-2C83-F0E6-C419-5F496BED4C5A}"/>
              </a:ext>
            </a:extLst>
          </p:cNvPr>
          <p:cNvSpPr/>
          <p:nvPr/>
        </p:nvSpPr>
        <p:spPr>
          <a:xfrm>
            <a:off x="1428424" y="2501900"/>
            <a:ext cx="3962400" cy="746259"/>
          </a:xfrm>
          <a:prstGeom prst="roundRect">
            <a:avLst>
              <a:gd name="adj" fmla="val 50000"/>
            </a:avLst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33342-B0DB-C192-42EE-75D64DF0991F}"/>
              </a:ext>
            </a:extLst>
          </p:cNvPr>
          <p:cNvSpPr txBox="1"/>
          <p:nvPr/>
        </p:nvSpPr>
        <p:spPr>
          <a:xfrm>
            <a:off x="1687037" y="2598030"/>
            <a:ext cx="34451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1. </a:t>
            </a:r>
            <a:r>
              <a:rPr lang="ko-KR" altLang="en-US" sz="30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과학</a:t>
            </a:r>
            <a:r>
              <a:rPr lang="en-US" altLang="ko-KR" sz="30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 </a:t>
            </a:r>
            <a:r>
              <a:rPr lang="en-US" altLang="ko-KR" sz="30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·</a:t>
            </a:r>
            <a:r>
              <a:rPr lang="ko-KR" altLang="en-US" sz="30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기술적 측면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4CAEE5B-29EA-A5FC-4F5E-F706C546D29F}"/>
              </a:ext>
            </a:extLst>
          </p:cNvPr>
          <p:cNvSpPr/>
          <p:nvPr/>
        </p:nvSpPr>
        <p:spPr>
          <a:xfrm>
            <a:off x="7162800" y="2501900"/>
            <a:ext cx="3962400" cy="746259"/>
          </a:xfrm>
          <a:prstGeom prst="roundRect">
            <a:avLst>
              <a:gd name="adj" fmla="val 50000"/>
            </a:avLst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8F3A-F8D5-1881-6C60-B6D79AB6FEE1}"/>
              </a:ext>
            </a:extLst>
          </p:cNvPr>
          <p:cNvSpPr txBox="1"/>
          <p:nvPr/>
        </p:nvSpPr>
        <p:spPr>
          <a:xfrm>
            <a:off x="7443855" y="2598030"/>
            <a:ext cx="34002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2. </a:t>
            </a:r>
            <a:r>
              <a:rPr lang="ko-KR" altLang="en-US" sz="30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경제</a:t>
            </a:r>
            <a:r>
              <a:rPr lang="en-US" altLang="ko-KR" sz="30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·</a:t>
            </a:r>
            <a:r>
              <a:rPr lang="ko-KR" altLang="en-US" sz="30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사회적 측면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354EEC4-44B3-E66A-1113-FA2B5C8D89D5}"/>
              </a:ext>
            </a:extLst>
          </p:cNvPr>
          <p:cNvSpPr/>
          <p:nvPr/>
        </p:nvSpPr>
        <p:spPr>
          <a:xfrm>
            <a:off x="12897175" y="2501900"/>
            <a:ext cx="3962400" cy="746259"/>
          </a:xfrm>
          <a:prstGeom prst="roundRect">
            <a:avLst>
              <a:gd name="adj" fmla="val 50000"/>
            </a:avLst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704E0-9B50-89AF-ECA9-88115FF5F30A}"/>
              </a:ext>
            </a:extLst>
          </p:cNvPr>
          <p:cNvSpPr txBox="1"/>
          <p:nvPr/>
        </p:nvSpPr>
        <p:spPr>
          <a:xfrm>
            <a:off x="13601423" y="2598030"/>
            <a:ext cx="25539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3. </a:t>
            </a:r>
            <a:r>
              <a:rPr lang="ko-KR" altLang="en-US" sz="30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인프라 측면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FBE18BA-F6C8-3DD5-598E-63C9C7AA1D27}"/>
              </a:ext>
            </a:extLst>
          </p:cNvPr>
          <p:cNvSpPr/>
          <p:nvPr/>
        </p:nvSpPr>
        <p:spPr>
          <a:xfrm>
            <a:off x="609600" y="3621234"/>
            <a:ext cx="5600049" cy="3462024"/>
          </a:xfrm>
          <a:prstGeom prst="roundRect">
            <a:avLst>
              <a:gd name="adj" fmla="val 800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059ADB5-1635-6A4C-EFCF-C54EF5CBA492}"/>
              </a:ext>
            </a:extLst>
          </p:cNvPr>
          <p:cNvSpPr/>
          <p:nvPr/>
        </p:nvSpPr>
        <p:spPr>
          <a:xfrm>
            <a:off x="6343976" y="3615631"/>
            <a:ext cx="5600049" cy="3462024"/>
          </a:xfrm>
          <a:prstGeom prst="roundRect">
            <a:avLst>
              <a:gd name="adj" fmla="val 800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37647F0-7BB1-750F-940C-1DF9547D7879}"/>
              </a:ext>
            </a:extLst>
          </p:cNvPr>
          <p:cNvSpPr/>
          <p:nvPr/>
        </p:nvSpPr>
        <p:spPr>
          <a:xfrm>
            <a:off x="12078351" y="3618993"/>
            <a:ext cx="5600049" cy="3462024"/>
          </a:xfrm>
          <a:prstGeom prst="roundRect">
            <a:avLst>
              <a:gd name="adj" fmla="val 800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71D666-1E1B-E17C-072B-E24129A00E56}"/>
              </a:ext>
            </a:extLst>
          </p:cNvPr>
          <p:cNvSpPr txBox="1"/>
          <p:nvPr/>
        </p:nvSpPr>
        <p:spPr>
          <a:xfrm>
            <a:off x="883131" y="3949700"/>
            <a:ext cx="5052986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뇌졸중 조기 진단</a:t>
            </a:r>
            <a:r>
              <a:rPr lang="en-US" altLang="ko-KR" sz="20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예측 정확성 향상</a:t>
            </a:r>
            <a:endParaRPr lang="en-US" altLang="ko-KR" sz="20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높은 정밀도</a:t>
            </a:r>
            <a:r>
              <a:rPr lang="en-US" altLang="ko-KR" sz="20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분석 성능 </a:t>
            </a:r>
            <a:r>
              <a:rPr lang="en-US" altLang="ko-KR" sz="2000" dirty="0">
                <a:latin typeface="210 Sunflower Light" panose="020B0600000101010101" charset="-127"/>
                <a:ea typeface="210 Sunflower Light" panose="020B0600000101010101" charset="-127"/>
              </a:rPr>
              <a:t>AI </a:t>
            </a: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모델 개발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의료 데이터 관리</a:t>
            </a:r>
            <a:r>
              <a:rPr lang="en-US" altLang="ko-KR" sz="20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분석 </a:t>
            </a:r>
            <a:r>
              <a:rPr lang="ko-KR" altLang="en-US" sz="2000" dirty="0">
                <a:solidFill>
                  <a:srgbClr val="FF0000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효율성 극대화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의료기술 발전 및 데이터 </a:t>
            </a:r>
            <a:r>
              <a:rPr lang="ko-KR" altLang="en-US" sz="2000" dirty="0">
                <a:solidFill>
                  <a:srgbClr val="FF0000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생태계 활성화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758D6-0699-DAA4-1D41-6AFB4FD9419F}"/>
              </a:ext>
            </a:extLst>
          </p:cNvPr>
          <p:cNvSpPr txBox="1"/>
          <p:nvPr/>
        </p:nvSpPr>
        <p:spPr>
          <a:xfrm>
            <a:off x="6566211" y="3949700"/>
            <a:ext cx="5155579" cy="2808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의료비</a:t>
            </a:r>
            <a:r>
              <a:rPr lang="en-US" altLang="ko-KR" sz="20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치료 시간 감소</a:t>
            </a:r>
            <a:r>
              <a:rPr lang="en-US" altLang="ko-KR" sz="2000" dirty="0">
                <a:latin typeface="210 Sunflower Light" panose="020B0600000101010101" charset="-127"/>
                <a:ea typeface="210 Sunflower Light" panose="020B0600000101010101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사회적 비용 절감</a:t>
            </a:r>
            <a:endParaRPr lang="en-US" altLang="ko-KR" sz="2000" dirty="0">
              <a:solidFill>
                <a:srgbClr val="FF0000"/>
              </a:solidFill>
              <a:latin typeface="210 Sunflower Light" panose="020B0600000101010101" charset="-127"/>
              <a:ea typeface="210 Sunflower Light" panose="020B0600000101010101" charset="-127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지역경제 활성화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가계소득</a:t>
            </a:r>
            <a:r>
              <a:rPr lang="en-US" altLang="ko-KR" sz="20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소비 증대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맞춤형 서비스로 </a:t>
            </a:r>
            <a:r>
              <a:rPr lang="ko-KR" altLang="en-US" sz="2000" dirty="0">
                <a:solidFill>
                  <a:srgbClr val="FF0000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접근성 제고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생존율 향상</a:t>
            </a:r>
            <a:r>
              <a:rPr lang="en-US" altLang="ko-KR" sz="20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사회 안정성 확보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의료 복지 </a:t>
            </a:r>
            <a:r>
              <a:rPr lang="ko-KR" altLang="en-US" sz="2000" dirty="0">
                <a:solidFill>
                  <a:srgbClr val="FF0000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수준 향상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978CCA-C0F8-A230-3E00-448AEEB7A6ED}"/>
              </a:ext>
            </a:extLst>
          </p:cNvPr>
          <p:cNvSpPr txBox="1"/>
          <p:nvPr/>
        </p:nvSpPr>
        <p:spPr>
          <a:xfrm>
            <a:off x="12902514" y="3949700"/>
            <a:ext cx="3951723" cy="1885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의료 인프라 </a:t>
            </a:r>
            <a:r>
              <a:rPr lang="ko-KR" altLang="en-US" sz="2000" dirty="0">
                <a:solidFill>
                  <a:srgbClr val="FF0000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부족 지역 지원</a:t>
            </a:r>
            <a:endParaRPr lang="en-US" altLang="ko-KR" sz="2000" dirty="0">
              <a:solidFill>
                <a:srgbClr val="FF0000"/>
              </a:solidFill>
              <a:latin typeface="210 Sunflower Light" panose="020B0600000101010101" charset="-127"/>
              <a:ea typeface="210 Sunflower Light" panose="020B0600000101010101" charset="-127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일상 공간에서 증상 모니터링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서비스 강화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210 Sunflower Light" panose="020B0600000101010101" charset="-127"/>
                <a:ea typeface="210 Sunflower Light" panose="020B0600000101010101" charset="-127"/>
              </a:rPr>
              <a:t>지원 시스템 개선</a:t>
            </a:r>
          </a:p>
        </p:txBody>
      </p:sp>
    </p:spTree>
    <p:extLst>
      <p:ext uri="{BB962C8B-B14F-4D97-AF65-F5344CB8AC3E}">
        <p14:creationId xmlns:p14="http://schemas.microsoft.com/office/powerpoint/2010/main" val="116079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6E7BF12-98A4-80A1-E5D8-A35EA5F2C402}"/>
              </a:ext>
            </a:extLst>
          </p:cNvPr>
          <p:cNvSpPr/>
          <p:nvPr/>
        </p:nvSpPr>
        <p:spPr>
          <a:xfrm>
            <a:off x="0" y="0"/>
            <a:ext cx="18288000" cy="1485900"/>
          </a:xfrm>
          <a:prstGeom prst="rect">
            <a:avLst/>
          </a:prstGeom>
          <a:solidFill>
            <a:srgbClr val="0040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E00170CA-F73E-0235-4644-08035FB22884}"/>
              </a:ext>
            </a:extLst>
          </p:cNvPr>
          <p:cNvSpPr txBox="1"/>
          <p:nvPr/>
        </p:nvSpPr>
        <p:spPr>
          <a:xfrm>
            <a:off x="7848600" y="476250"/>
            <a:ext cx="2590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FFFFFF"/>
                </a:solidFill>
                <a:latin typeface="210 Sunflower Bold" panose="020B0600000101010101" charset="-127"/>
                <a:ea typeface="210 Sunflower Bold" panose="020B0600000101010101" charset="-127"/>
              </a:rPr>
              <a:t>팀원 소개</a:t>
            </a:r>
            <a:endParaRPr lang="ko-KR" sz="4800" b="0" i="0" u="none" strike="noStrike" dirty="0">
              <a:solidFill>
                <a:srgbClr val="FFFFFF"/>
              </a:solidFill>
              <a:latin typeface="210 Sunflower Bold" panose="020B0600000101010101" charset="-127"/>
              <a:ea typeface="210 Sunflower Bold" panose="020B0600000101010101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4E667CC-9EEE-930B-474A-7EAC9626E66F}"/>
              </a:ext>
            </a:extLst>
          </p:cNvPr>
          <p:cNvSpPr/>
          <p:nvPr/>
        </p:nvSpPr>
        <p:spPr>
          <a:xfrm>
            <a:off x="6781800" y="3543301"/>
            <a:ext cx="4724400" cy="2057399"/>
          </a:xfrm>
          <a:prstGeom prst="roundRect">
            <a:avLst/>
          </a:prstGeom>
          <a:solidFill>
            <a:srgbClr val="0040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7EE031-99F2-2D4C-12C6-ECA68B9CEC4C}"/>
              </a:ext>
            </a:extLst>
          </p:cNvPr>
          <p:cNvSpPr/>
          <p:nvPr/>
        </p:nvSpPr>
        <p:spPr>
          <a:xfrm>
            <a:off x="999671" y="6876143"/>
            <a:ext cx="2819400" cy="2763157"/>
          </a:xfrm>
          <a:prstGeom prst="roundRect">
            <a:avLst/>
          </a:prstGeom>
          <a:solidFill>
            <a:srgbClr val="007A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0BEC921B-EA5F-74CF-10E9-8486D0045665}"/>
              </a:ext>
            </a:extLst>
          </p:cNvPr>
          <p:cNvSpPr txBox="1"/>
          <p:nvPr/>
        </p:nvSpPr>
        <p:spPr>
          <a:xfrm>
            <a:off x="8575675" y="4265386"/>
            <a:ext cx="113665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채민호</a:t>
            </a:r>
            <a:endParaRPr lang="ko-KR" sz="3000" b="0" i="0" u="none" strike="noStrike" dirty="0">
              <a:solidFill>
                <a:srgbClr val="FFFFFF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1B2CD3CE-A84D-5D06-BC26-3EB5303BEB38}"/>
              </a:ext>
            </a:extLst>
          </p:cNvPr>
          <p:cNvSpPr txBox="1"/>
          <p:nvPr/>
        </p:nvSpPr>
        <p:spPr>
          <a:xfrm>
            <a:off x="8174038" y="4762500"/>
            <a:ext cx="193992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dirty="0">
                <a:solidFill>
                  <a:srgbClr val="FFFFFF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팀장 및 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PM</a:t>
            </a:r>
            <a:endParaRPr lang="ko-KR" sz="2600" b="0" i="0" u="none" strike="noStrike" dirty="0">
              <a:solidFill>
                <a:srgbClr val="FFFFFF"/>
              </a:solidFill>
              <a:latin typeface="210 Sunflower Light" panose="020B0600000101010101" charset="-127"/>
              <a:ea typeface="210 Sunflower Light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2343083-5C31-0F76-C68D-8BBAEE9E51D9}"/>
              </a:ext>
            </a:extLst>
          </p:cNvPr>
          <p:cNvSpPr/>
          <p:nvPr/>
        </p:nvSpPr>
        <p:spPr>
          <a:xfrm>
            <a:off x="4369253" y="6876143"/>
            <a:ext cx="2819400" cy="27631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9789C9-5727-8643-B650-1F29C1C77DCE}"/>
              </a:ext>
            </a:extLst>
          </p:cNvPr>
          <p:cNvSpPr/>
          <p:nvPr/>
        </p:nvSpPr>
        <p:spPr>
          <a:xfrm>
            <a:off x="7738835" y="6876143"/>
            <a:ext cx="2819400" cy="2763157"/>
          </a:xfrm>
          <a:prstGeom prst="roundRect">
            <a:avLst/>
          </a:prstGeom>
          <a:solidFill>
            <a:srgbClr val="007A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EE0B235-26D7-3844-C6C3-B953A1201EFC}"/>
              </a:ext>
            </a:extLst>
          </p:cNvPr>
          <p:cNvSpPr/>
          <p:nvPr/>
        </p:nvSpPr>
        <p:spPr>
          <a:xfrm>
            <a:off x="11108417" y="6876143"/>
            <a:ext cx="2819400" cy="27631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4B0332D-4959-6D3B-0274-A791907E6D4C}"/>
              </a:ext>
            </a:extLst>
          </p:cNvPr>
          <p:cNvSpPr/>
          <p:nvPr/>
        </p:nvSpPr>
        <p:spPr>
          <a:xfrm>
            <a:off x="14478000" y="6876143"/>
            <a:ext cx="2819400" cy="2763157"/>
          </a:xfrm>
          <a:prstGeom prst="roundRect">
            <a:avLst/>
          </a:prstGeom>
          <a:solidFill>
            <a:srgbClr val="007A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99A4F890-25A2-732B-5198-8C1A7052859D}"/>
              </a:ext>
            </a:extLst>
          </p:cNvPr>
          <p:cNvSpPr txBox="1"/>
          <p:nvPr/>
        </p:nvSpPr>
        <p:spPr>
          <a:xfrm>
            <a:off x="5210628" y="8019143"/>
            <a:ext cx="113665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 err="1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구하정</a:t>
            </a:r>
            <a:endParaRPr lang="ko-KR" sz="3000" b="0" i="0" u="none" strike="noStrike" dirty="0">
              <a:solidFill>
                <a:srgbClr val="0040C9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A1C9F847-632C-E7FA-9CD9-7FF34E019CCF}"/>
              </a:ext>
            </a:extLst>
          </p:cNvPr>
          <p:cNvSpPr txBox="1"/>
          <p:nvPr/>
        </p:nvSpPr>
        <p:spPr>
          <a:xfrm>
            <a:off x="4808991" y="8552543"/>
            <a:ext cx="193992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dirty="0">
                <a:solidFill>
                  <a:srgbClr val="0040C9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Front-End</a:t>
            </a:r>
            <a:endParaRPr lang="ko-KR" sz="2600" b="0" i="0" u="none" strike="noStrike" dirty="0">
              <a:solidFill>
                <a:srgbClr val="0040C9"/>
              </a:solidFill>
              <a:latin typeface="210 Sunflower Light" panose="020B0600000101010101" charset="-127"/>
              <a:ea typeface="210 Sunflower Light" panose="020B0600000101010101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ABA14EA-FFC5-022A-9EE4-7379582C9B2B}"/>
              </a:ext>
            </a:extLst>
          </p:cNvPr>
          <p:cNvSpPr/>
          <p:nvPr/>
        </p:nvSpPr>
        <p:spPr>
          <a:xfrm>
            <a:off x="8056335" y="1903185"/>
            <a:ext cx="2175329" cy="2175329"/>
          </a:xfrm>
          <a:prstGeom prst="ellipse">
            <a:avLst/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8EF7894-8549-4428-A656-E87342488716}"/>
              </a:ext>
            </a:extLst>
          </p:cNvPr>
          <p:cNvSpPr/>
          <p:nvPr/>
        </p:nvSpPr>
        <p:spPr>
          <a:xfrm>
            <a:off x="8056336" y="1903186"/>
            <a:ext cx="2175329" cy="217532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B35CB8D-93B7-E70D-5B78-90FD53344B7A}"/>
              </a:ext>
            </a:extLst>
          </p:cNvPr>
          <p:cNvSpPr/>
          <p:nvPr/>
        </p:nvSpPr>
        <p:spPr>
          <a:xfrm>
            <a:off x="4840513" y="5913663"/>
            <a:ext cx="1876880" cy="1876880"/>
          </a:xfrm>
          <a:prstGeom prst="ellipse">
            <a:avLst/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41FB49E-8305-ACD2-7A5D-26F3D73DAA39}"/>
              </a:ext>
            </a:extLst>
          </p:cNvPr>
          <p:cNvSpPr/>
          <p:nvPr/>
        </p:nvSpPr>
        <p:spPr>
          <a:xfrm>
            <a:off x="1470931" y="5937703"/>
            <a:ext cx="1876880" cy="1876880"/>
          </a:xfrm>
          <a:prstGeom prst="ellipse">
            <a:avLst/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130931-030D-7C15-AB44-6D86526E9545}"/>
              </a:ext>
            </a:extLst>
          </p:cNvPr>
          <p:cNvSpPr/>
          <p:nvPr/>
        </p:nvSpPr>
        <p:spPr>
          <a:xfrm>
            <a:off x="8210095" y="5913663"/>
            <a:ext cx="1876880" cy="1876880"/>
          </a:xfrm>
          <a:prstGeom prst="ellipse">
            <a:avLst/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DDE5F09-0792-A181-5BE6-1DE49C541B5D}"/>
              </a:ext>
            </a:extLst>
          </p:cNvPr>
          <p:cNvSpPr/>
          <p:nvPr/>
        </p:nvSpPr>
        <p:spPr>
          <a:xfrm>
            <a:off x="11579677" y="5913663"/>
            <a:ext cx="1876880" cy="1876880"/>
          </a:xfrm>
          <a:prstGeom prst="ellipse">
            <a:avLst/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1906AD8-48C2-D75A-6EA3-2BE630C7898E}"/>
              </a:ext>
            </a:extLst>
          </p:cNvPr>
          <p:cNvSpPr/>
          <p:nvPr/>
        </p:nvSpPr>
        <p:spPr>
          <a:xfrm>
            <a:off x="14949260" y="5913663"/>
            <a:ext cx="1876880" cy="1876880"/>
          </a:xfrm>
          <a:prstGeom prst="ellipse">
            <a:avLst/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253861E7-C678-7D39-0675-3A9417828980}"/>
              </a:ext>
            </a:extLst>
          </p:cNvPr>
          <p:cNvSpPr txBox="1"/>
          <p:nvPr/>
        </p:nvSpPr>
        <p:spPr>
          <a:xfrm>
            <a:off x="1841046" y="8019143"/>
            <a:ext cx="1206954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이하늘</a:t>
            </a:r>
            <a:endParaRPr lang="ko-KR" sz="3000" b="0" i="0" u="none" strike="noStrike" dirty="0">
              <a:solidFill>
                <a:schemeClr val="bg1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BE8025C2-0C4D-06C9-2092-279A58C93478}"/>
              </a:ext>
            </a:extLst>
          </p:cNvPr>
          <p:cNvSpPr txBox="1"/>
          <p:nvPr/>
        </p:nvSpPr>
        <p:spPr>
          <a:xfrm>
            <a:off x="1439409" y="8552543"/>
            <a:ext cx="193992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Front-End</a:t>
            </a:r>
            <a:endParaRPr lang="ko-KR" sz="2600" b="0" i="0" u="none" strike="noStrike" dirty="0">
              <a:solidFill>
                <a:schemeClr val="bg1"/>
              </a:solidFill>
              <a:latin typeface="210 Sunflower Light" panose="020B0600000101010101" charset="-127"/>
              <a:ea typeface="210 Sunflower Light" panose="020B0600000101010101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82CE56-6397-0EBA-6CD8-EE72FA4ADFCA}"/>
              </a:ext>
            </a:extLst>
          </p:cNvPr>
          <p:cNvSpPr/>
          <p:nvPr/>
        </p:nvSpPr>
        <p:spPr>
          <a:xfrm>
            <a:off x="1470931" y="5937703"/>
            <a:ext cx="1876880" cy="18768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281EFC5-18F4-DEBC-3C21-E9F0281605BA}"/>
              </a:ext>
            </a:extLst>
          </p:cNvPr>
          <p:cNvSpPr/>
          <p:nvPr/>
        </p:nvSpPr>
        <p:spPr>
          <a:xfrm>
            <a:off x="4840513" y="5913663"/>
            <a:ext cx="1876880" cy="18768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86898C1-C158-4A7A-3943-9D6EA3C66ADE}"/>
              </a:ext>
            </a:extLst>
          </p:cNvPr>
          <p:cNvSpPr/>
          <p:nvPr/>
        </p:nvSpPr>
        <p:spPr>
          <a:xfrm>
            <a:off x="8210095" y="5913663"/>
            <a:ext cx="1876880" cy="18768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8DD45AF8-5E71-DD96-D324-8BC467AB9BA0}"/>
              </a:ext>
            </a:extLst>
          </p:cNvPr>
          <p:cNvSpPr txBox="1"/>
          <p:nvPr/>
        </p:nvSpPr>
        <p:spPr>
          <a:xfrm>
            <a:off x="8545058" y="8019143"/>
            <a:ext cx="1206954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 err="1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장강욱</a:t>
            </a:r>
            <a:endParaRPr lang="ko-KR" sz="3000" b="0" i="0" u="none" strike="noStrike" dirty="0">
              <a:solidFill>
                <a:schemeClr val="bg1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E2F2923B-E965-088D-6E54-C755938AC2C4}"/>
              </a:ext>
            </a:extLst>
          </p:cNvPr>
          <p:cNvSpPr txBox="1"/>
          <p:nvPr/>
        </p:nvSpPr>
        <p:spPr>
          <a:xfrm>
            <a:off x="8178573" y="8552543"/>
            <a:ext cx="193992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Back-End</a:t>
            </a:r>
            <a:endParaRPr lang="ko-KR" sz="2600" b="0" i="0" u="none" strike="noStrike" dirty="0">
              <a:solidFill>
                <a:schemeClr val="bg1"/>
              </a:solidFill>
              <a:latin typeface="210 Sunflower Light" panose="020B0600000101010101" charset="-127"/>
              <a:ea typeface="210 Sunflower Light" panose="020B0600000101010101" charset="-127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B4852B3D-EFB6-6EBE-D340-80ECF2EF2013}"/>
              </a:ext>
            </a:extLst>
          </p:cNvPr>
          <p:cNvSpPr txBox="1"/>
          <p:nvPr/>
        </p:nvSpPr>
        <p:spPr>
          <a:xfrm>
            <a:off x="11949792" y="8019143"/>
            <a:ext cx="113665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 err="1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한태민</a:t>
            </a:r>
            <a:endParaRPr lang="ko-KR" sz="3000" b="0" i="0" u="none" strike="noStrike" dirty="0">
              <a:solidFill>
                <a:srgbClr val="0040C9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1BA2443C-AB28-F6D8-94AB-3CF8B4E0F8F6}"/>
              </a:ext>
            </a:extLst>
          </p:cNvPr>
          <p:cNvSpPr txBox="1"/>
          <p:nvPr/>
        </p:nvSpPr>
        <p:spPr>
          <a:xfrm>
            <a:off x="11548155" y="8552543"/>
            <a:ext cx="193992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dirty="0">
                <a:solidFill>
                  <a:srgbClr val="0040C9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데이터 분석</a:t>
            </a:r>
            <a:endParaRPr lang="ko-KR" sz="2600" b="0" i="0" u="none" strike="noStrike" dirty="0">
              <a:solidFill>
                <a:srgbClr val="0040C9"/>
              </a:solidFill>
              <a:latin typeface="210 Sunflower Light" panose="020B0600000101010101" charset="-127"/>
              <a:ea typeface="210 Sunflower Light" panose="020B0600000101010101" charset="-127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A7C1E8AC-C0F6-E858-C668-87035D9D4954}"/>
              </a:ext>
            </a:extLst>
          </p:cNvPr>
          <p:cNvSpPr txBox="1"/>
          <p:nvPr/>
        </p:nvSpPr>
        <p:spPr>
          <a:xfrm>
            <a:off x="15284223" y="8019143"/>
            <a:ext cx="1206954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서한이</a:t>
            </a:r>
            <a:endParaRPr lang="ko-KR" sz="3000" b="0" i="0" u="none" strike="noStrike" dirty="0">
              <a:solidFill>
                <a:schemeClr val="bg1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D140D55C-BE18-AE5D-E5EC-D77B120D2641}"/>
              </a:ext>
            </a:extLst>
          </p:cNvPr>
          <p:cNvSpPr txBox="1"/>
          <p:nvPr/>
        </p:nvSpPr>
        <p:spPr>
          <a:xfrm>
            <a:off x="14917738" y="8552543"/>
            <a:ext cx="193992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210 Sunflower Light" panose="020B0600000101010101" charset="-127"/>
                <a:ea typeface="210 Sunflower Light" panose="020B0600000101010101" charset="-127"/>
              </a:rPr>
              <a:t>데이터 분석</a:t>
            </a:r>
            <a:endParaRPr lang="ko-KR" sz="2600" b="0" i="0" u="none" strike="noStrike" dirty="0">
              <a:solidFill>
                <a:schemeClr val="bg1"/>
              </a:solidFill>
              <a:latin typeface="210 Sunflower Light" panose="020B0600000101010101" charset="-127"/>
              <a:ea typeface="210 Sunflower Light" panose="020B0600000101010101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26FE9F5-CD17-36AF-7F21-BF27E773F5CE}"/>
              </a:ext>
            </a:extLst>
          </p:cNvPr>
          <p:cNvSpPr/>
          <p:nvPr/>
        </p:nvSpPr>
        <p:spPr>
          <a:xfrm>
            <a:off x="11579677" y="5905500"/>
            <a:ext cx="1876880" cy="187688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B05D2D-DEFF-AB0F-6CB1-2942FC214FFE}"/>
              </a:ext>
            </a:extLst>
          </p:cNvPr>
          <p:cNvSpPr/>
          <p:nvPr/>
        </p:nvSpPr>
        <p:spPr>
          <a:xfrm>
            <a:off x="14949260" y="5905500"/>
            <a:ext cx="1876880" cy="187688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2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CC213-9DE4-BF78-AF78-4496796D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>
            <a:extLst>
              <a:ext uri="{FF2B5EF4-FFF2-40B4-BE49-F238E27FC236}">
                <a16:creationId xmlns:a16="http://schemas.microsoft.com/office/drawing/2014/main" id="{9CA1A290-BA0C-7221-8D7A-E708F550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231900"/>
            <a:ext cx="16840200" cy="127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B213A45-565B-11CB-A8EB-42F69E72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0" y="3759200"/>
            <a:ext cx="7594600" cy="75946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F11F1232-5DD0-2CA6-DDF9-06A7656A3D9E}"/>
              </a:ext>
            </a:extLst>
          </p:cNvPr>
          <p:cNvSpPr txBox="1"/>
          <p:nvPr/>
        </p:nvSpPr>
        <p:spPr>
          <a:xfrm>
            <a:off x="14630400" y="838200"/>
            <a:ext cx="2730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900" b="0" i="0" u="none" strike="noStrike" dirty="0" err="1">
                <a:solidFill>
                  <a:srgbClr val="FFFFFF"/>
                </a:solidFill>
                <a:ea typeface="210 Sunflower Regular"/>
              </a:rPr>
              <a:t>말해봄</a:t>
            </a:r>
            <a:endParaRPr lang="ko-KR" sz="1900" b="0" i="0" u="none" strike="noStrike" dirty="0">
              <a:solidFill>
                <a:srgbClr val="FFFFFF"/>
              </a:solidFill>
              <a:ea typeface="210 Sunflower Regular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076D073-B9E0-698E-4213-759B1F4206E5}"/>
              </a:ext>
            </a:extLst>
          </p:cNvPr>
          <p:cNvSpPr txBox="1"/>
          <p:nvPr/>
        </p:nvSpPr>
        <p:spPr>
          <a:xfrm>
            <a:off x="1066800" y="838200"/>
            <a:ext cx="252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210 Sunflower Regular"/>
              </a:rPr>
              <a:t>PRESENTATION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46534A5-BE83-C0C5-2BA3-F26FBB61A390}"/>
              </a:ext>
            </a:extLst>
          </p:cNvPr>
          <p:cNvSpPr/>
          <p:nvPr/>
        </p:nvSpPr>
        <p:spPr>
          <a:xfrm>
            <a:off x="1524000" y="3543526"/>
            <a:ext cx="2438400" cy="928008"/>
          </a:xfrm>
          <a:prstGeom prst="roundRect">
            <a:avLst>
              <a:gd name="adj" fmla="val 50000"/>
            </a:avLst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74A9F-CE1E-7084-B9AA-988DA7E83639}"/>
              </a:ext>
            </a:extLst>
          </p:cNvPr>
          <p:cNvSpPr txBox="1"/>
          <p:nvPr/>
        </p:nvSpPr>
        <p:spPr>
          <a:xfrm>
            <a:off x="1066800" y="4255859"/>
            <a:ext cx="11036300" cy="251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4800" dirty="0">
                <a:solidFill>
                  <a:srgbClr val="FFFFFF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“                은 사용자가 자신의 소중한 기억을 편안한 대화를 통해 자연스럽게 깨우고</a:t>
            </a:r>
            <a:r>
              <a:rPr lang="en-US" altLang="ko-KR" sz="4800" dirty="0">
                <a:solidFill>
                  <a:srgbClr val="FFFFFF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, </a:t>
            </a:r>
            <a:r>
              <a:rPr lang="ko-KR" altLang="en-US" sz="4800" dirty="0">
                <a:solidFill>
                  <a:srgbClr val="FFFFFF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인지능력을 향상시킬 수 있도록 돕는 플랫폼입니다</a:t>
            </a:r>
            <a:r>
              <a:rPr lang="en-US" altLang="ko-KR" sz="4800" dirty="0">
                <a:solidFill>
                  <a:srgbClr val="FFFFFF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. ”</a:t>
            </a:r>
            <a:endParaRPr lang="ko-KR" sz="4800" b="0" i="0" u="none" strike="noStrike" dirty="0">
              <a:solidFill>
                <a:srgbClr val="FFFFFF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9F4BDB-0C85-D9B2-5983-CAE4CFFF441F}"/>
              </a:ext>
            </a:extLst>
          </p:cNvPr>
          <p:cNvSpPr txBox="1"/>
          <p:nvPr/>
        </p:nvSpPr>
        <p:spPr>
          <a:xfrm>
            <a:off x="1763605" y="3592032"/>
            <a:ext cx="1959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solidFill>
                  <a:srgbClr val="0040C9"/>
                </a:solidFill>
                <a:latin typeface="210 Sunflower Bold" panose="020B0600000101010101" charset="-127"/>
                <a:ea typeface="210 Sunflower Bold" panose="020B0600000101010101" charset="-127"/>
              </a:rPr>
              <a:t>말해봄</a:t>
            </a:r>
            <a:endParaRPr lang="ko-KR" altLang="en-US" sz="4800" dirty="0">
              <a:solidFill>
                <a:srgbClr val="0040C9"/>
              </a:solidFill>
              <a:latin typeface="210 Sunflower Bold" panose="020B0600000101010101" charset="-127"/>
              <a:ea typeface="210 Sunflower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19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1900" cy="10591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9600" y="876300"/>
            <a:ext cx="20955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500" b="0" i="0" u="none" strike="noStrike" dirty="0">
                <a:solidFill>
                  <a:srgbClr val="0040C9"/>
                </a:solidFill>
                <a:ea typeface="210 Sunflower Regular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2BDA8-F6BD-6F46-2E98-3992EF5C1BE4}"/>
              </a:ext>
            </a:extLst>
          </p:cNvPr>
          <p:cNvSpPr txBox="1"/>
          <p:nvPr/>
        </p:nvSpPr>
        <p:spPr>
          <a:xfrm>
            <a:off x="5791200" y="876300"/>
            <a:ext cx="9173028" cy="801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제안 배경 및 필요성</a:t>
            </a:r>
          </a:p>
          <a:p>
            <a:pPr lvl="0">
              <a:lnSpc>
                <a:spcPct val="20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유사 서비스 분석 및 비교</a:t>
            </a:r>
            <a:endParaRPr lang="en-US" altLang="ko-KR" sz="4400" dirty="0">
              <a:solidFill>
                <a:schemeClr val="bg1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개발 목표 및 주요 개발 내용</a:t>
            </a:r>
          </a:p>
          <a:p>
            <a:pPr lvl="0">
              <a:lnSpc>
                <a:spcPct val="20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4. </a:t>
            </a:r>
            <a:r>
              <a:rPr lang="ko-KR" altLang="en-US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데이터 확보 방안</a:t>
            </a:r>
          </a:p>
          <a:p>
            <a:pPr lvl="0">
              <a:lnSpc>
                <a:spcPct val="20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5. </a:t>
            </a:r>
            <a:r>
              <a:rPr lang="ko-KR" altLang="en-US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기대효과 및 활용방안</a:t>
            </a:r>
          </a:p>
          <a:p>
            <a:pPr lvl="0">
              <a:lnSpc>
                <a:spcPct val="20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6. </a:t>
            </a:r>
            <a:r>
              <a:rPr lang="ko-KR" altLang="en-US" sz="4400" dirty="0">
                <a:solidFill>
                  <a:schemeClr val="bg1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팀원 소개</a:t>
            </a:r>
            <a:endParaRPr lang="ko-KR" altLang="ko-KR" sz="4400" b="0" i="0" u="none" strike="noStrike" dirty="0">
              <a:solidFill>
                <a:schemeClr val="bg1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F9553-DA19-F263-CB0F-820345A42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C79208-151A-0D0E-B476-9DD664B5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F59E640-AA4F-DB2B-D9AF-42D0A30326E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C4356D3D-E551-419D-9ADF-8C7ED86A4272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제안 배경 및 필요성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2A0CE2CB-6EBC-D07F-1697-655C98CE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B6FA29-5D40-0AF4-C23F-685AB0821073}"/>
              </a:ext>
            </a:extLst>
          </p:cNvPr>
          <p:cNvSpPr/>
          <p:nvPr/>
        </p:nvSpPr>
        <p:spPr>
          <a:xfrm>
            <a:off x="838200" y="2262416"/>
            <a:ext cx="5137034" cy="29247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A588B7-00FA-CCD3-DC0E-943173A42831}"/>
              </a:ext>
            </a:extLst>
          </p:cNvPr>
          <p:cNvSpPr/>
          <p:nvPr/>
        </p:nvSpPr>
        <p:spPr>
          <a:xfrm>
            <a:off x="6096000" y="2264230"/>
            <a:ext cx="5137034" cy="292473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4D466F-609D-4250-1FE5-BEB90CCB989E}"/>
              </a:ext>
            </a:extLst>
          </p:cNvPr>
          <p:cNvSpPr txBox="1"/>
          <p:nvPr/>
        </p:nvSpPr>
        <p:spPr>
          <a:xfrm>
            <a:off x="11684791" y="2262416"/>
            <a:ext cx="5517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210 Sunflower Regular" panose="020B0600000101010101" charset="-127"/>
                <a:ea typeface="210 Sunflower Regular" panose="020B0600000101010101" charset="-127"/>
              </a:rPr>
              <a:t>· 2024</a:t>
            </a:r>
            <a:r>
              <a:rPr lang="ko-KR" altLang="en-US" sz="3000" dirty="0">
                <a:latin typeface="210 Sunflower Regular" panose="020B0600000101010101" charset="-127"/>
                <a:ea typeface="210 Sunflower Regular" panose="020B0600000101010101" charset="-127"/>
              </a:rPr>
              <a:t>년</a:t>
            </a:r>
            <a:r>
              <a:rPr lang="en-US" altLang="ko-KR" sz="3000" dirty="0">
                <a:latin typeface="210 Sunflower Regular" panose="020B0600000101010101" charset="-127"/>
                <a:ea typeface="210 Sunflower Regular" panose="020B0600000101010101" charset="-127"/>
              </a:rPr>
              <a:t>, </a:t>
            </a:r>
            <a:r>
              <a:rPr lang="ko-KR" altLang="en-US" sz="3000" dirty="0">
                <a:latin typeface="210 Sunflower Regular" panose="020B0600000101010101" charset="-127"/>
                <a:ea typeface="210 Sunflower Regular" panose="020B0600000101010101" charset="-127"/>
              </a:rPr>
              <a:t>대한민국 전체 인구 중</a:t>
            </a:r>
            <a:endParaRPr lang="en-US" altLang="ko-KR" sz="3000" dirty="0">
              <a:latin typeface="210 Sunflower Regular" panose="020B0600000101010101" charset="-127"/>
              <a:ea typeface="210 Sunflower Regular" panose="020B0600000101010101" charset="-127"/>
            </a:endParaRPr>
          </a:p>
          <a:p>
            <a:r>
              <a:rPr lang="en-US" altLang="ko-KR" sz="30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65</a:t>
            </a:r>
            <a:r>
              <a:rPr lang="ko-KR" altLang="en-US" sz="30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세 이상 비율 </a:t>
            </a:r>
            <a:r>
              <a:rPr lang="en-US" altLang="ko-KR" sz="30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20% </a:t>
            </a:r>
            <a:r>
              <a:rPr lang="ko-KR" altLang="en-US" sz="30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돌파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9B4C4B-D280-7027-2433-D3EBA206AC23}"/>
              </a:ext>
            </a:extLst>
          </p:cNvPr>
          <p:cNvSpPr/>
          <p:nvPr/>
        </p:nvSpPr>
        <p:spPr>
          <a:xfrm>
            <a:off x="838200" y="6026952"/>
            <a:ext cx="5137034" cy="292473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2463DA-1276-A795-4BA8-FD47E34CD373}"/>
              </a:ext>
            </a:extLst>
          </p:cNvPr>
          <p:cNvSpPr/>
          <p:nvPr/>
        </p:nvSpPr>
        <p:spPr>
          <a:xfrm>
            <a:off x="6096000" y="6028766"/>
            <a:ext cx="5137034" cy="292473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ED909-547D-6AFE-DF09-14C525385469}"/>
              </a:ext>
            </a:extLst>
          </p:cNvPr>
          <p:cNvSpPr txBox="1"/>
          <p:nvPr/>
        </p:nvSpPr>
        <p:spPr>
          <a:xfrm>
            <a:off x="11684791" y="3946189"/>
            <a:ext cx="40094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210 Sunflower Regular" panose="020B0600000101010101" charset="-127"/>
                <a:ea typeface="210 Sunflower Regular" panose="020B0600000101010101" charset="-127"/>
              </a:rPr>
              <a:t>· </a:t>
            </a:r>
            <a:r>
              <a:rPr lang="ko-KR" altLang="en-US" sz="3000" dirty="0" err="1">
                <a:latin typeface="210 Sunflower Regular" panose="020B0600000101010101" charset="-127"/>
                <a:ea typeface="210 Sunflower Regular" panose="020B0600000101010101" charset="-127"/>
              </a:rPr>
              <a:t>뇌질환</a:t>
            </a:r>
            <a:r>
              <a:rPr lang="en-US" altLang="ko-KR" sz="3000" dirty="0">
                <a:latin typeface="210 Sunflower Regular" panose="020B0600000101010101" charset="-127"/>
                <a:ea typeface="210 Sunflower Regular" panose="020B0600000101010101" charset="-127"/>
              </a:rPr>
              <a:t>·</a:t>
            </a:r>
            <a:r>
              <a:rPr lang="ko-KR" altLang="en-US" sz="3000" dirty="0">
                <a:latin typeface="210 Sunflower Regular" panose="020B0600000101010101" charset="-127"/>
                <a:ea typeface="210 Sunflower Regular" panose="020B0600000101010101" charset="-127"/>
              </a:rPr>
              <a:t>치매 환자 중</a:t>
            </a:r>
            <a:endParaRPr lang="en-US" altLang="ko-KR" sz="3000" dirty="0">
              <a:latin typeface="210 Sunflower Regular" panose="020B0600000101010101" charset="-127"/>
              <a:ea typeface="210 Sunflower Regular" panose="020B0600000101010101" charset="-127"/>
            </a:endParaRPr>
          </a:p>
          <a:p>
            <a:r>
              <a:rPr lang="en-US" altLang="ko-KR" sz="30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60</a:t>
            </a:r>
            <a:r>
              <a:rPr lang="ko-KR" altLang="en-US" sz="30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세 이상 비율 </a:t>
            </a:r>
            <a:r>
              <a:rPr lang="en-US" altLang="ko-KR" sz="30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84.6%</a:t>
            </a:r>
            <a:endParaRPr lang="ko-KR" altLang="en-US" sz="3000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DE614-1483-D8E7-440C-FCCEC0957495}"/>
              </a:ext>
            </a:extLst>
          </p:cNvPr>
          <p:cNvSpPr txBox="1"/>
          <p:nvPr/>
        </p:nvSpPr>
        <p:spPr>
          <a:xfrm>
            <a:off x="11684791" y="5629962"/>
            <a:ext cx="5147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210 Sunflower Regular" panose="020B0600000101010101" charset="-127"/>
                <a:ea typeface="210 Sunflower Regular" panose="020B0600000101010101" charset="-127"/>
              </a:rPr>
              <a:t>· </a:t>
            </a:r>
            <a:r>
              <a:rPr lang="ko-KR" altLang="en-US" sz="3000" dirty="0">
                <a:latin typeface="210 Sunflower Regular" panose="020B0600000101010101" charset="-127"/>
                <a:ea typeface="210 Sunflower Regular" panose="020B0600000101010101" charset="-127"/>
              </a:rPr>
              <a:t>사회</a:t>
            </a:r>
            <a:r>
              <a:rPr lang="en-US" altLang="ko-KR" sz="3000" dirty="0">
                <a:latin typeface="210 Sunflower Regular" panose="020B0600000101010101" charset="-127"/>
                <a:ea typeface="210 Sunflower Regular" panose="020B0600000101010101" charset="-127"/>
              </a:rPr>
              <a:t>·</a:t>
            </a:r>
            <a:r>
              <a:rPr lang="ko-KR" altLang="en-US" sz="3000" dirty="0">
                <a:latin typeface="210 Sunflower Regular" panose="020B0600000101010101" charset="-127"/>
                <a:ea typeface="210 Sunflower Regular" panose="020B0600000101010101" charset="-127"/>
              </a:rPr>
              <a:t>경제적 부담 급증 예상</a:t>
            </a:r>
            <a:endParaRPr lang="en-US" altLang="ko-KR" sz="3000" dirty="0">
              <a:latin typeface="210 Sunflower Regular" panose="020B0600000101010101" charset="-127"/>
              <a:ea typeface="210 Sunflower Regular" panose="020B0600000101010101" charset="-127"/>
            </a:endParaRPr>
          </a:p>
          <a:p>
            <a:r>
              <a:rPr lang="ko-KR" altLang="en-US" sz="30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→ 조기 발견</a:t>
            </a:r>
            <a:r>
              <a:rPr lang="en-US" altLang="ko-KR" sz="30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·</a:t>
            </a:r>
            <a:r>
              <a:rPr lang="ko-KR" altLang="en-US" sz="30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관리 필요성 확대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5500B-EFAA-8786-34CC-6BDA8EE52565}"/>
              </a:ext>
            </a:extLst>
          </p:cNvPr>
          <p:cNvSpPr txBox="1"/>
          <p:nvPr/>
        </p:nvSpPr>
        <p:spPr>
          <a:xfrm>
            <a:off x="3962400" y="5307568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. </a:t>
            </a:r>
            <a:r>
              <a:rPr lang="ko-KR" altLang="en-US" dirty="0"/>
              <a:t>국내 초고령사회 진입 보도자료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4D83-1993-34B3-EE24-50E5241459ED}"/>
              </a:ext>
            </a:extLst>
          </p:cNvPr>
          <p:cNvSpPr txBox="1"/>
          <p:nvPr/>
        </p:nvSpPr>
        <p:spPr>
          <a:xfrm>
            <a:off x="4166782" y="9135710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그림</a:t>
            </a:r>
            <a:r>
              <a:rPr lang="en-US" altLang="ko-KR" dirty="0"/>
              <a:t>. </a:t>
            </a:r>
            <a:r>
              <a:rPr lang="ko-KR" altLang="en-US" dirty="0"/>
              <a:t>국내 </a:t>
            </a:r>
            <a:r>
              <a:rPr lang="ko-KR" altLang="en-US" dirty="0" err="1"/>
              <a:t>뇌질환</a:t>
            </a:r>
            <a:r>
              <a:rPr lang="ko-KR" altLang="en-US" dirty="0"/>
              <a:t> 환자 연령 분포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F72708-73E5-F2F6-911D-5568946F4920}"/>
              </a:ext>
            </a:extLst>
          </p:cNvPr>
          <p:cNvSpPr/>
          <p:nvPr/>
        </p:nvSpPr>
        <p:spPr>
          <a:xfrm>
            <a:off x="803773" y="938092"/>
            <a:ext cx="6816227" cy="972458"/>
          </a:xfrm>
          <a:prstGeom prst="roundRect">
            <a:avLst>
              <a:gd name="adj" fmla="val 50000"/>
            </a:avLst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20A6CE-BD7B-E820-9B3D-A1F4AAC17363}"/>
              </a:ext>
            </a:extLst>
          </p:cNvPr>
          <p:cNvSpPr txBox="1"/>
          <p:nvPr/>
        </p:nvSpPr>
        <p:spPr>
          <a:xfrm>
            <a:off x="1152395" y="1101156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제안배경 </a:t>
            </a:r>
            <a:r>
              <a:rPr lang="en-US" altLang="ko-KR" sz="36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- 1. </a:t>
            </a:r>
            <a:r>
              <a:rPr lang="ko-KR" altLang="en-US" sz="36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초고령사회 진입</a:t>
            </a:r>
          </a:p>
        </p:txBody>
      </p:sp>
    </p:spTree>
    <p:extLst>
      <p:ext uri="{BB962C8B-B14F-4D97-AF65-F5344CB8AC3E}">
        <p14:creationId xmlns:p14="http://schemas.microsoft.com/office/powerpoint/2010/main" val="242981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4C49CC-DA79-553A-9425-535FD0F91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4BDD3-FF58-B453-94A0-EECF2A99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B08A7383-A4A9-8A5B-E23C-CADC98849B3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9A05103B-6011-4883-78CD-BE7A17DB3775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제안 배경 및 필요성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4620EAE-5033-81F8-22E8-50736FFD3E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C53686E-44CA-DDAC-6669-1CB20DD0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574800"/>
            <a:ext cx="368300" cy="36830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1CF9AEB-E141-9C80-A5A9-E4AE5E952584}"/>
              </a:ext>
            </a:extLst>
          </p:cNvPr>
          <p:cNvSpPr/>
          <p:nvPr/>
        </p:nvSpPr>
        <p:spPr>
          <a:xfrm>
            <a:off x="803773" y="938092"/>
            <a:ext cx="8949827" cy="972458"/>
          </a:xfrm>
          <a:prstGeom prst="roundRect">
            <a:avLst>
              <a:gd name="adj" fmla="val 50000"/>
            </a:avLst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5812F2-ADBE-595A-4D4B-6E29DFE1ADE7}"/>
              </a:ext>
            </a:extLst>
          </p:cNvPr>
          <p:cNvSpPr txBox="1"/>
          <p:nvPr/>
        </p:nvSpPr>
        <p:spPr>
          <a:xfrm>
            <a:off x="1166823" y="1101156"/>
            <a:ext cx="8223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제안배경 </a:t>
            </a:r>
            <a:r>
              <a:rPr lang="en-US" altLang="ko-KR" sz="36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- 2. </a:t>
            </a:r>
            <a:r>
              <a:rPr lang="ko-KR" altLang="en-US" sz="36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시장 성장성과 기술적 기회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857D0-34D2-0393-CB57-1108250EA8CD}"/>
              </a:ext>
            </a:extLst>
          </p:cNvPr>
          <p:cNvSpPr txBox="1"/>
          <p:nvPr/>
        </p:nvSpPr>
        <p:spPr>
          <a:xfrm>
            <a:off x="1295400" y="2552700"/>
            <a:ext cx="60340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1.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디지털 헬스케어 산업 급성장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3C869-3036-65D2-6F11-9E3F079C7E28}"/>
              </a:ext>
            </a:extLst>
          </p:cNvPr>
          <p:cNvSpPr txBox="1"/>
          <p:nvPr/>
        </p:nvSpPr>
        <p:spPr>
          <a:xfrm>
            <a:off x="1735393" y="3247748"/>
            <a:ext cx="6917278" cy="1822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2023~2030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년 연평균 성장률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41.8%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2030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년 글로벌 시장 규모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1,817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억 달러 전망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아시아 시장 연평균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47.9%,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세계 최고 성장률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4072F-FCFE-811C-36F5-74F465AB6CFA}"/>
              </a:ext>
            </a:extLst>
          </p:cNvPr>
          <p:cNvSpPr txBox="1"/>
          <p:nvPr/>
        </p:nvSpPr>
        <p:spPr>
          <a:xfrm>
            <a:off x="1295400" y="5597445"/>
            <a:ext cx="52004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2.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기술 발전과 서비스 확산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7E614-6CBF-DC20-6F15-8D65734407CE}"/>
              </a:ext>
            </a:extLst>
          </p:cNvPr>
          <p:cNvSpPr txBox="1"/>
          <p:nvPr/>
        </p:nvSpPr>
        <p:spPr>
          <a:xfrm>
            <a:off x="1735393" y="6292493"/>
            <a:ext cx="10272364" cy="1822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AI·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음성 인식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클라우드 기반 헬스케어 플랫폼 확산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글로벌 빅테크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(Google, Apple, Microsoft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등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)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와 의료기관 연계 증가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국내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외 디지털 헬스케어 </a:t>
            </a:r>
            <a:r>
              <a:rPr lang="ko-KR" altLang="en-US" sz="2600" dirty="0" err="1">
                <a:latin typeface="210 Sunflower Light" panose="020B0600000101010101" charset="-127"/>
                <a:ea typeface="210 Sunflower Light" panose="020B0600000101010101" charset="-127"/>
              </a:rPr>
              <a:t>유니콘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 기업 등장</a:t>
            </a:r>
          </a:p>
        </p:txBody>
      </p:sp>
    </p:spTree>
    <p:extLst>
      <p:ext uri="{BB962C8B-B14F-4D97-AF65-F5344CB8AC3E}">
        <p14:creationId xmlns:p14="http://schemas.microsoft.com/office/powerpoint/2010/main" val="218757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86F9E-D035-A7A4-A2EB-30DE8D09B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89AE70-B849-3DAD-8135-1B36F8FC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F79C782-BBF5-C84B-66FB-521FAF39135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98AE3680-BB54-0CB1-DE07-FF45B2C4D8EE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b="0" i="0" u="none" strike="noStrike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제안 배경 및 필요성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345B9407-7291-5916-5E49-62B53AD950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ED5833A0-4601-E32B-A3B3-579BD775F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574800"/>
            <a:ext cx="368300" cy="36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EDADD0-BA6C-E987-6E82-7FBDB7FD8867}"/>
              </a:ext>
            </a:extLst>
          </p:cNvPr>
          <p:cNvSpPr txBox="1"/>
          <p:nvPr/>
        </p:nvSpPr>
        <p:spPr>
          <a:xfrm>
            <a:off x="1588786" y="3054112"/>
            <a:ext cx="8776762" cy="1022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환자 수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4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년간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7.1%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증가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(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연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1.7%)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총 진료비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29.0%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증가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(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연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6.6%), 1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인당 진료비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20.4%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증가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1DC614E-4514-F97C-A6DA-5DFCBE1A7465}"/>
              </a:ext>
            </a:extLst>
          </p:cNvPr>
          <p:cNvSpPr/>
          <p:nvPr/>
        </p:nvSpPr>
        <p:spPr>
          <a:xfrm>
            <a:off x="803773" y="938092"/>
            <a:ext cx="11007227" cy="972458"/>
          </a:xfrm>
          <a:prstGeom prst="roundRect">
            <a:avLst>
              <a:gd name="adj" fmla="val 50000"/>
            </a:avLst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2A6119-C6F6-7C65-2F0F-4D7BF5CB0141}"/>
              </a:ext>
            </a:extLst>
          </p:cNvPr>
          <p:cNvSpPr txBox="1"/>
          <p:nvPr/>
        </p:nvSpPr>
        <p:spPr>
          <a:xfrm>
            <a:off x="1155976" y="1101156"/>
            <a:ext cx="10302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필요성 </a:t>
            </a:r>
            <a:r>
              <a:rPr lang="en-US" altLang="ko-KR" sz="36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- </a:t>
            </a:r>
            <a:r>
              <a:rPr lang="ko-KR" altLang="en-US" sz="3600" dirty="0" err="1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뇌질환</a:t>
            </a:r>
            <a:r>
              <a:rPr lang="ko-KR" altLang="en-US" sz="36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 환자 증가와 재활 치료 접근성 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06228-1255-81B8-0E41-7F0DC4A47C83}"/>
              </a:ext>
            </a:extLst>
          </p:cNvPr>
          <p:cNvSpPr txBox="1"/>
          <p:nvPr/>
        </p:nvSpPr>
        <p:spPr>
          <a:xfrm>
            <a:off x="1155976" y="2329426"/>
            <a:ext cx="334418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1.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환자</a:t>
            </a:r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·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비용 증가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A9190-48A3-BB22-3E20-942FD84B5DEB}"/>
              </a:ext>
            </a:extLst>
          </p:cNvPr>
          <p:cNvSpPr txBox="1"/>
          <p:nvPr/>
        </p:nvSpPr>
        <p:spPr>
          <a:xfrm>
            <a:off x="1588786" y="5113667"/>
            <a:ext cx="8468985" cy="1222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 err="1">
                <a:latin typeface="210 Sunflower Light" panose="020B0600000101010101" charset="-127"/>
                <a:ea typeface="210 Sunflower Light" panose="020B0600000101010101" charset="-127"/>
              </a:rPr>
              <a:t>뇌질환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 퇴원 후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3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개월 내 </a:t>
            </a:r>
            <a:r>
              <a:rPr lang="ko-KR" altLang="en-US" sz="2600" dirty="0" err="1">
                <a:latin typeface="210 Sunflower Light" panose="020B0600000101010101" charset="-127"/>
                <a:ea typeface="210 Sunflower Light" panose="020B0600000101010101" charset="-127"/>
              </a:rPr>
              <a:t>재입원률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20.1%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재입원 사유 중 비의학적 요인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26.5% (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간병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통원 어려움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)</a:t>
            </a:r>
            <a:endParaRPr lang="ko-KR" altLang="en-US" sz="2600" dirty="0">
              <a:latin typeface="210 Sunflower Light" panose="020B0600000101010101" charset="-127"/>
              <a:ea typeface="210 Sunflower Light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2DCF8-7035-4D71-737D-C48B89D443AA}"/>
              </a:ext>
            </a:extLst>
          </p:cNvPr>
          <p:cNvSpPr txBox="1"/>
          <p:nvPr/>
        </p:nvSpPr>
        <p:spPr>
          <a:xfrm>
            <a:off x="1155976" y="4388981"/>
            <a:ext cx="47820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2.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재활 치료 접근성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38023-3722-0D0F-17DC-659B1281CCE7}"/>
              </a:ext>
            </a:extLst>
          </p:cNvPr>
          <p:cNvSpPr txBox="1"/>
          <p:nvPr/>
        </p:nvSpPr>
        <p:spPr>
          <a:xfrm>
            <a:off x="1588786" y="7451155"/>
            <a:ext cx="4649030" cy="1822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교통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이동 서비스 부재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39.6%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비용 부담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16.7%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긴 대기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정보 부족 각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8.3%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557B6-86CF-9442-8AFC-AD6211EA0FED}"/>
              </a:ext>
            </a:extLst>
          </p:cNvPr>
          <p:cNvSpPr txBox="1"/>
          <p:nvPr/>
        </p:nvSpPr>
        <p:spPr>
          <a:xfrm>
            <a:off x="1155976" y="6726469"/>
            <a:ext cx="48574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3.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재활 치료 </a:t>
            </a:r>
            <a:r>
              <a:rPr lang="ko-KR" altLang="en-US" sz="3400" dirty="0" err="1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미이용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 사유</a:t>
            </a:r>
          </a:p>
        </p:txBody>
      </p:sp>
    </p:spTree>
    <p:extLst>
      <p:ext uri="{BB962C8B-B14F-4D97-AF65-F5344CB8AC3E}">
        <p14:creationId xmlns:p14="http://schemas.microsoft.com/office/powerpoint/2010/main" val="240667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C7220C-F052-9AB9-8754-F9DA2031E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A708B66-348F-C961-9543-F7BB513F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0968C1A-A7DE-63B0-1C9B-50058EB4CD5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3FECD44A-5E3B-9D8F-89DE-5FE742C64CD9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유사 서비스 분석 및 비교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677A0C6-D862-E830-ED8F-49BF51C6A1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971EC4-A58C-EFC7-3A4F-6A12D09C05C1}"/>
              </a:ext>
            </a:extLst>
          </p:cNvPr>
          <p:cNvSpPr/>
          <p:nvPr/>
        </p:nvSpPr>
        <p:spPr>
          <a:xfrm>
            <a:off x="803773" y="938092"/>
            <a:ext cx="5444627" cy="972458"/>
          </a:xfrm>
          <a:prstGeom prst="roundRect">
            <a:avLst>
              <a:gd name="adj" fmla="val 50000"/>
            </a:avLst>
          </a:prstGeom>
          <a:solidFill>
            <a:srgbClr val="FFD6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48517-8A25-571E-13DB-90E5D20CB669}"/>
              </a:ext>
            </a:extLst>
          </p:cNvPr>
          <p:cNvSpPr txBox="1"/>
          <p:nvPr/>
        </p:nvSpPr>
        <p:spPr>
          <a:xfrm>
            <a:off x="1248059" y="1101156"/>
            <a:ext cx="455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0040C9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유사 서비스 제품 비교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997EFE-4F82-1720-4782-CD35F037D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4691"/>
              </p:ext>
            </p:extLst>
          </p:nvPr>
        </p:nvGraphicFramePr>
        <p:xfrm>
          <a:off x="2744472" y="2328688"/>
          <a:ext cx="12799056" cy="3919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4">
                  <a:extLst>
                    <a:ext uri="{9D8B030D-6E8A-4147-A177-3AD203B41FA5}">
                      <a16:colId xmlns:a16="http://schemas.microsoft.com/office/drawing/2014/main" val="735692914"/>
                    </a:ext>
                  </a:extLst>
                </a:gridCol>
                <a:gridCol w="3199764">
                  <a:extLst>
                    <a:ext uri="{9D8B030D-6E8A-4147-A177-3AD203B41FA5}">
                      <a16:colId xmlns:a16="http://schemas.microsoft.com/office/drawing/2014/main" val="809535384"/>
                    </a:ext>
                  </a:extLst>
                </a:gridCol>
                <a:gridCol w="3199764">
                  <a:extLst>
                    <a:ext uri="{9D8B030D-6E8A-4147-A177-3AD203B41FA5}">
                      <a16:colId xmlns:a16="http://schemas.microsoft.com/office/drawing/2014/main" val="1181766053"/>
                    </a:ext>
                  </a:extLst>
                </a:gridCol>
                <a:gridCol w="3199764">
                  <a:extLst>
                    <a:ext uri="{9D8B030D-6E8A-4147-A177-3AD203B41FA5}">
                      <a16:colId xmlns:a16="http://schemas.microsoft.com/office/drawing/2014/main" val="4259245896"/>
                    </a:ext>
                  </a:extLst>
                </a:gridCol>
              </a:tblGrid>
              <a:tr h="559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구분</a:t>
                      </a:r>
                    </a:p>
                  </a:txBody>
                  <a:tcPr marL="95993" marR="95993" marT="47996" marB="47996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㈜</a:t>
                      </a:r>
                      <a:r>
                        <a:rPr lang="ko-KR" altLang="en-US" sz="1900" dirty="0" err="1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에듀카프</a:t>
                      </a:r>
                      <a:endParaRPr lang="ko-KR" altLang="en-US" sz="1900" dirty="0">
                        <a:latin typeface="210 Sunflower Light" panose="020B0600000101010101" charset="-127"/>
                        <a:ea typeface="210 Sunflower Light" panose="020B0600000101010101" charset="-127"/>
                      </a:endParaRPr>
                    </a:p>
                  </a:txBody>
                  <a:tcPr marL="95993" marR="95993" marT="47996" marB="47996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㈜</a:t>
                      </a:r>
                      <a:r>
                        <a:rPr lang="ko-KR" altLang="en-US" sz="1900" dirty="0" err="1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케이제이이노베이션</a:t>
                      </a:r>
                      <a:endParaRPr lang="ko-KR" altLang="en-US" sz="1900" dirty="0">
                        <a:latin typeface="210 Sunflower Light" panose="020B0600000101010101" charset="-127"/>
                        <a:ea typeface="210 Sunflower Light" panose="020B0600000101010101" charset="-127"/>
                      </a:endParaRPr>
                    </a:p>
                  </a:txBody>
                  <a:tcPr marL="95993" marR="95993" marT="47996" marB="47996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rgbClr val="0040C9"/>
                          </a:solidFill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개발 제품</a:t>
                      </a:r>
                      <a:r>
                        <a:rPr lang="en-US" altLang="ko-KR" sz="1900" dirty="0">
                          <a:solidFill>
                            <a:srgbClr val="0040C9"/>
                          </a:solidFill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(</a:t>
                      </a:r>
                      <a:r>
                        <a:rPr lang="ko-KR" altLang="en-US" sz="1900" dirty="0" err="1">
                          <a:solidFill>
                            <a:srgbClr val="0040C9"/>
                          </a:solidFill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말해봄</a:t>
                      </a:r>
                      <a:r>
                        <a:rPr lang="en-US" altLang="ko-KR" sz="1900" dirty="0">
                          <a:solidFill>
                            <a:srgbClr val="0040C9"/>
                          </a:solidFill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)</a:t>
                      </a:r>
                      <a:endParaRPr lang="ko-KR" altLang="en-US" sz="1900" dirty="0">
                        <a:solidFill>
                          <a:srgbClr val="0040C9"/>
                        </a:solidFill>
                        <a:latin typeface="210 Sunflower Light" panose="020B0600000101010101" charset="-127"/>
                        <a:ea typeface="210 Sunflower Light" panose="020B0600000101010101" charset="-127"/>
                      </a:endParaRPr>
                    </a:p>
                  </a:txBody>
                  <a:tcPr marL="95993" marR="95993" marT="47996" marB="47996" anchor="ctr">
                    <a:solidFill>
                      <a:srgbClr val="FFD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222405"/>
                  </a:ext>
                </a:extLst>
              </a:tr>
              <a:tr h="559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품목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교구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활동기기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/>
                          </a:solidFill>
                          <a:latin typeface="210 Sunflower Regular" panose="020B0600000101010101" charset="-127"/>
                          <a:ea typeface="210 Sunflower Regular" panose="020B0600000101010101" charset="-127"/>
                        </a:rPr>
                        <a:t>어플리케이션</a:t>
                      </a:r>
                    </a:p>
                  </a:txBody>
                  <a:tcPr marL="95993" marR="95993" marT="47996" marB="47996" anchor="ctr">
                    <a:solidFill>
                      <a:srgbClr val="0040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48200"/>
                  </a:ext>
                </a:extLst>
              </a:tr>
              <a:tr h="559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가격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22,000~2,080,000</a:t>
                      </a:r>
                      <a:endParaRPr lang="ko-KR" altLang="en-US" sz="1900" dirty="0">
                        <a:latin typeface="210 Sunflower Light" panose="020B0600000101010101" charset="-127"/>
                        <a:ea typeface="210 Sunflower Light" panose="020B0600000101010101" charset="-127"/>
                      </a:endParaRP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2,400,000~13,000,000</a:t>
                      </a:r>
                      <a:endParaRPr lang="ko-KR" altLang="en-US" sz="1900" dirty="0">
                        <a:latin typeface="210 Sunflower Light" panose="020B0600000101010101" charset="-127"/>
                        <a:ea typeface="210 Sunflower Light" panose="020B0600000101010101" charset="-127"/>
                      </a:endParaRP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210 Sunflower Regular" panose="020B0600000101010101" charset="-127"/>
                          <a:ea typeface="210 Sunflower Regular" panose="020B0600000101010101" charset="-127"/>
                        </a:rPr>
                        <a:t>100,000~300,000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210 Sunflower Regular" panose="020B0600000101010101" charset="-127"/>
                        <a:ea typeface="210 Sunflower Regular" panose="020B0600000101010101" charset="-127"/>
                      </a:endParaRPr>
                    </a:p>
                  </a:txBody>
                  <a:tcPr marL="95993" marR="95993" marT="47996" marB="47996" anchor="ctr">
                    <a:solidFill>
                      <a:srgbClr val="0040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492135"/>
                  </a:ext>
                </a:extLst>
              </a:tr>
              <a:tr h="559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노인 접근성</a:t>
                      </a:r>
                      <a:endParaRPr lang="en-US" altLang="ko-KR" sz="1900" dirty="0">
                        <a:solidFill>
                          <a:schemeClr val="tx1"/>
                        </a:solidFill>
                        <a:latin typeface="210 Sunflower Light" panose="020B0600000101010101" charset="-127"/>
                        <a:ea typeface="210 Sunflower Light" panose="020B0600000101010101" charset="-127"/>
                      </a:endParaRP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높음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낮음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  <a:latin typeface="210 Sunflower Regular" panose="020B0600000101010101" charset="-127"/>
                          <a:ea typeface="210 Sunflower Regular" panose="020B0600000101010101" charset="-127"/>
                        </a:rPr>
                        <a:t>높음</a:t>
                      </a:r>
                    </a:p>
                  </a:txBody>
                  <a:tcPr marL="95993" marR="95993" marT="47996" marB="47996" anchor="ctr">
                    <a:solidFill>
                      <a:srgbClr val="0040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07868"/>
                  </a:ext>
                </a:extLst>
              </a:tr>
              <a:tr h="559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콘텐츠 부분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치매 예방 교구 활용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가상 스포츠 활동 기기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  <a:latin typeface="210 Sunflower Regular" panose="020B0600000101010101" charset="-127"/>
                          <a:ea typeface="210 Sunflower Regular" panose="020B0600000101010101" charset="-127"/>
                        </a:rPr>
                        <a:t>인지능력 검사 콘텐츠 </a:t>
                      </a:r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210 Sunflower Regular" panose="020B0600000101010101" charset="-127"/>
                          <a:ea typeface="210 Sunflower Regular" panose="020B0600000101010101" charset="-127"/>
                        </a:rPr>
                        <a:t>2</a:t>
                      </a:r>
                      <a:r>
                        <a:rPr lang="ko-KR" altLang="en-US" sz="1900" dirty="0">
                          <a:solidFill>
                            <a:schemeClr val="bg1"/>
                          </a:solidFill>
                          <a:latin typeface="210 Sunflower Regular" panose="020B0600000101010101" charset="-127"/>
                          <a:ea typeface="210 Sunflower Regular" panose="020B0600000101010101" charset="-127"/>
                        </a:rPr>
                        <a:t>개</a:t>
                      </a:r>
                    </a:p>
                  </a:txBody>
                  <a:tcPr marL="95993" marR="95993" marT="47996" marB="47996" anchor="ctr">
                    <a:solidFill>
                      <a:srgbClr val="0040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80950"/>
                  </a:ext>
                </a:extLst>
              </a:tr>
              <a:tr h="559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기술적 부분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손가락 근육 자극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가상 센서 활용 뇌 운동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  <a:latin typeface="210 Sunflower Regular" panose="020B0600000101010101" charset="-127"/>
                          <a:ea typeface="210 Sunflower Regular" panose="020B0600000101010101" charset="-127"/>
                        </a:rPr>
                        <a:t>인지능력 검사 후 교육 제공</a:t>
                      </a:r>
                    </a:p>
                  </a:txBody>
                  <a:tcPr marL="95993" marR="95993" marT="47996" marB="47996" anchor="ctr">
                    <a:solidFill>
                      <a:srgbClr val="0040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1004"/>
                  </a:ext>
                </a:extLst>
              </a:tr>
              <a:tr h="559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인지 능력 측정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불가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불가</a:t>
                      </a:r>
                    </a:p>
                  </a:txBody>
                  <a:tcPr marL="95993" marR="95993" marT="47996" marB="479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  <a:latin typeface="210 Sunflower Regular" panose="020B0600000101010101" charset="-127"/>
                          <a:ea typeface="210 Sunflower Regular" panose="020B0600000101010101" charset="-127"/>
                        </a:rPr>
                        <a:t>가능</a:t>
                      </a:r>
                    </a:p>
                  </a:txBody>
                  <a:tcPr marL="95993" marR="95993" marT="47996" marB="47996" anchor="ctr">
                    <a:solidFill>
                      <a:srgbClr val="0040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6832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CC47D8-8778-85BF-5290-B342D021E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046804"/>
              </p:ext>
            </p:extLst>
          </p:nvPr>
        </p:nvGraphicFramePr>
        <p:xfrm>
          <a:off x="2744472" y="6655333"/>
          <a:ext cx="12799057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9770">
                  <a:extLst>
                    <a:ext uri="{9D8B030D-6E8A-4147-A177-3AD203B41FA5}">
                      <a16:colId xmlns:a16="http://schemas.microsoft.com/office/drawing/2014/main" val="998688218"/>
                    </a:ext>
                  </a:extLst>
                </a:gridCol>
                <a:gridCol w="9679287">
                  <a:extLst>
                    <a:ext uri="{9D8B030D-6E8A-4147-A177-3AD203B41FA5}">
                      <a16:colId xmlns:a16="http://schemas.microsoft.com/office/drawing/2014/main" val="298836780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차별점</a:t>
                      </a:r>
                      <a:endParaRPr lang="ko-KR" altLang="en-US" sz="1900" dirty="0">
                        <a:latin typeface="210 Sunflower Light" panose="020B0600000101010101" charset="-127"/>
                        <a:ea typeface="210 Sunflower Light" panose="020B0600000101010101" charset="-127"/>
                      </a:endParaRPr>
                    </a:p>
                  </a:txBody>
                  <a:tcPr marL="95252" marR="95252" marT="47626" marB="47626" anchor="ctr">
                    <a:solidFill>
                      <a:srgbClr val="0040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세부 내용</a:t>
                      </a:r>
                    </a:p>
                  </a:txBody>
                  <a:tcPr marL="95252" marR="95252" marT="47626" marB="47626" anchor="ctr">
                    <a:solidFill>
                      <a:srgbClr val="0040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93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형태</a:t>
                      </a:r>
                    </a:p>
                  </a:txBody>
                  <a:tcPr marL="95252" marR="95252" marT="47626" marB="47626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모바일 앱 제공 → 경제성</a:t>
                      </a:r>
                      <a:r>
                        <a:rPr lang="en-US" altLang="ko-KR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·</a:t>
                      </a:r>
                      <a:r>
                        <a:rPr lang="ko-KR" altLang="en-US" sz="1900" dirty="0" err="1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접급성</a:t>
                      </a:r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 우수</a:t>
                      </a:r>
                    </a:p>
                  </a:txBody>
                  <a:tcPr marL="95252" marR="95252" marT="47626" marB="47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09667195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콘텐츠</a:t>
                      </a:r>
                    </a:p>
                  </a:txBody>
                  <a:tcPr marL="95252" marR="95252" marT="47626" marB="47626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회상동화를 활용한 인지능력 저하 예방</a:t>
                      </a:r>
                    </a:p>
                  </a:txBody>
                  <a:tcPr marL="95252" marR="95252" marT="47626" marB="47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3046769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기술</a:t>
                      </a:r>
                    </a:p>
                  </a:txBody>
                  <a:tcPr marL="95252" marR="95252" marT="47626" marB="47626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latin typeface="210 Sunflower Light" panose="020B0600000101010101" charset="-127"/>
                          <a:ea typeface="210 Sunflower Light" panose="020B0600000101010101" charset="-127"/>
                        </a:rPr>
                        <a:t>음성 데이터 분석 기반 인지능력 측정 및 평가 기능</a:t>
                      </a:r>
                    </a:p>
                  </a:txBody>
                  <a:tcPr marL="95252" marR="95252" marT="47626" marB="47626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3297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97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8F5826-DD04-49CB-6B5A-C42EF141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B88F2B-B4EA-274A-D6E6-E6E873806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87158E1-4A0E-37BE-6DA9-679747E8B6D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10729111-9ED7-F4F4-3972-F94B0755F0C4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개발 목표 및 주요 개발 내용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C4A6E0A7-E92E-AF5E-F19F-15FDC823F9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8170077-EDFD-9561-106E-3292A7FA5B7F}"/>
              </a:ext>
            </a:extLst>
          </p:cNvPr>
          <p:cNvSpPr txBox="1"/>
          <p:nvPr/>
        </p:nvSpPr>
        <p:spPr>
          <a:xfrm>
            <a:off x="2521835" y="2256592"/>
            <a:ext cx="132443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0040C9"/>
                </a:solidFill>
                <a:latin typeface="210 Sunflower Bold" panose="020B0600000101010101" charset="-127"/>
                <a:ea typeface="210 Sunflower Bold" panose="020B0600000101010101" charset="-127"/>
              </a:rPr>
              <a:t>인지능력 진단 </a:t>
            </a:r>
            <a:r>
              <a:rPr lang="ko-KR" altLang="en-US" sz="3800" dirty="0" err="1">
                <a:solidFill>
                  <a:srgbClr val="0040C9"/>
                </a:solidFill>
                <a:latin typeface="210 Sunflower Bold" panose="020B0600000101010101" charset="-127"/>
                <a:ea typeface="210 Sunflower Bold" panose="020B0600000101010101" charset="-127"/>
              </a:rPr>
              <a:t>비대면</a:t>
            </a:r>
            <a:r>
              <a:rPr lang="ko-KR" altLang="en-US" sz="3800" dirty="0">
                <a:solidFill>
                  <a:srgbClr val="0040C9"/>
                </a:solidFill>
                <a:latin typeface="210 Sunflower Bold" panose="020B0600000101010101" charset="-127"/>
                <a:ea typeface="210 Sunflower Bold" panose="020B0600000101010101" charset="-127"/>
              </a:rPr>
              <a:t> 인지 예방 교육 통합 서비스 플랫폼 구축</a:t>
            </a:r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A15C9013-A132-96B7-BAE5-4498EE3FA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52500"/>
            <a:ext cx="3200400" cy="800100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ED64D303-6C2C-0AC4-1D77-4BD7B8A82C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990600" y="1016000"/>
            <a:ext cx="673100" cy="673100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0C66A666-AB78-4C46-AEFE-AB70CBD59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68400"/>
            <a:ext cx="368300" cy="368300"/>
          </a:xfrm>
          <a:prstGeom prst="rect">
            <a:avLst/>
          </a:prstGeom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6BDB80EF-D1EA-EDA4-0B97-C6FABBE590B9}"/>
              </a:ext>
            </a:extLst>
          </p:cNvPr>
          <p:cNvSpPr txBox="1"/>
          <p:nvPr/>
        </p:nvSpPr>
        <p:spPr>
          <a:xfrm>
            <a:off x="1739900" y="1085850"/>
            <a:ext cx="196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210 Sunflower Light"/>
              </a:rPr>
              <a:t>개발목표</a:t>
            </a:r>
            <a:endParaRPr lang="ko-KR" sz="3000" b="0" i="0" u="none" strike="noStrike" dirty="0">
              <a:solidFill>
                <a:srgbClr val="FFFFFF"/>
              </a:solidFill>
              <a:ea typeface="210 Sunflower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FBC1A-D90F-F666-0772-79129DF04311}"/>
              </a:ext>
            </a:extLst>
          </p:cNvPr>
          <p:cNvSpPr txBox="1"/>
          <p:nvPr/>
        </p:nvSpPr>
        <p:spPr>
          <a:xfrm>
            <a:off x="4215407" y="3423474"/>
            <a:ext cx="9857186" cy="5377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1.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음성</a:t>
            </a:r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·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동화 기반 고령층 인지능력 평가</a:t>
            </a:r>
          </a:p>
          <a:p>
            <a:pPr>
              <a:lnSpc>
                <a:spcPct val="150000"/>
              </a:lnSpc>
            </a:pP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→ 친숙한 대화와 이야기로 어르신의 인지 상태를 자연스럽게 측정</a:t>
            </a:r>
          </a:p>
          <a:p>
            <a:pPr>
              <a:lnSpc>
                <a:spcPct val="150000"/>
              </a:lnSpc>
            </a:pPr>
            <a:endParaRPr lang="ko-KR" altLang="en-US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2.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개인 맞춤형 </a:t>
            </a:r>
            <a:r>
              <a:rPr lang="ko-KR" altLang="en-US" sz="3400" dirty="0" err="1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비대면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 인지훈련 제공</a:t>
            </a:r>
          </a:p>
          <a:p>
            <a:pPr>
              <a:lnSpc>
                <a:spcPct val="150000"/>
              </a:lnSpc>
            </a:pP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→ 평가 결과에 따라 맞춤형 훈련 콘텐츠를 온라인으로 제공</a:t>
            </a:r>
          </a:p>
          <a:p>
            <a:pPr>
              <a:lnSpc>
                <a:spcPct val="150000"/>
              </a:lnSpc>
            </a:pPr>
            <a:endParaRPr lang="ko-KR" altLang="en-US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3.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치매 예방</a:t>
            </a:r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·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인지 건강관리 솔루션 제공</a:t>
            </a:r>
          </a:p>
          <a:p>
            <a:pPr>
              <a:lnSpc>
                <a:spcPct val="150000"/>
              </a:lnSpc>
            </a:pP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→ 누구나 쉽게 접근해 꾸준히 인지 건강을 관리할 수 있는 환경 조성</a:t>
            </a:r>
          </a:p>
        </p:txBody>
      </p:sp>
    </p:spTree>
    <p:extLst>
      <p:ext uri="{BB962C8B-B14F-4D97-AF65-F5344CB8AC3E}">
        <p14:creationId xmlns:p14="http://schemas.microsoft.com/office/powerpoint/2010/main" val="350704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26398-EDE3-0E0B-03F2-DE9FB3329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EA31D2-4BAB-990F-B4A0-C2B940A2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95300"/>
            <a:ext cx="174498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30DF4CC-271A-7106-B534-CC00237A98E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C2CE3B8D-7F0B-9949-001D-03FBAF31F961}"/>
              </a:ext>
            </a:extLst>
          </p:cNvPr>
          <p:cNvSpPr txBox="1"/>
          <p:nvPr/>
        </p:nvSpPr>
        <p:spPr>
          <a:xfrm>
            <a:off x="14630400" y="876300"/>
            <a:ext cx="27178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개발 목표 및 주요 개발 내용</a:t>
            </a:r>
            <a:endParaRPr lang="en-US" sz="1500" b="0" i="0" u="none" strike="noStrike" dirty="0">
              <a:solidFill>
                <a:srgbClr val="007AFD"/>
              </a:solidFill>
              <a:latin typeface="210 Sunflower Regular" panose="020B0600000101010101" charset="-127"/>
              <a:ea typeface="210 Sunflower Regular" panose="020B0600000101010101" charset="-127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F59D78CC-81D6-7AF8-BD85-88A63C80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620000" y="1422400"/>
            <a:ext cx="673100" cy="673100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51031326-A025-83F5-8299-8AA75E67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52500"/>
            <a:ext cx="3200400" cy="800100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EC167FE2-41C7-6270-A135-FB9CA760E5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990600" y="1016000"/>
            <a:ext cx="673100" cy="673100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EA77A32C-D7FA-CCFC-9F0A-8C86BD948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68400"/>
            <a:ext cx="368300" cy="368300"/>
          </a:xfrm>
          <a:prstGeom prst="rect">
            <a:avLst/>
          </a:prstGeom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DE21C45D-1142-AD34-283F-17573734DB5E}"/>
              </a:ext>
            </a:extLst>
          </p:cNvPr>
          <p:cNvSpPr txBox="1"/>
          <p:nvPr/>
        </p:nvSpPr>
        <p:spPr>
          <a:xfrm>
            <a:off x="1739900" y="1085850"/>
            <a:ext cx="196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210 Sunflower Light"/>
              </a:rPr>
              <a:t>개발내용</a:t>
            </a:r>
            <a:endParaRPr lang="ko-KR" sz="3000" b="0" i="0" u="none" strike="noStrike" dirty="0">
              <a:solidFill>
                <a:srgbClr val="FFFFFF"/>
              </a:solidFill>
              <a:ea typeface="210 Sunflower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C4E20-E90E-CE49-9743-C517BC431870}"/>
              </a:ext>
            </a:extLst>
          </p:cNvPr>
          <p:cNvSpPr txBox="1"/>
          <p:nvPr/>
        </p:nvSpPr>
        <p:spPr>
          <a:xfrm>
            <a:off x="1143000" y="1959429"/>
            <a:ext cx="65934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1. DSAC </a:t>
            </a:r>
            <a:r>
              <a:rPr lang="ko-KR" altLang="en-US" sz="3400" dirty="0">
                <a:solidFill>
                  <a:srgbClr val="007AFD"/>
                </a:solidFill>
                <a:latin typeface="210 Sunflower Regular" panose="020B0600000101010101" charset="-127"/>
                <a:ea typeface="210 Sunflower Regular" panose="020B0600000101010101" charset="-127"/>
              </a:rPr>
              <a:t>기반 질문 생성 모듈 개발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463D36-0B20-DA9A-B1D7-7483F582D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150" y="2781811"/>
            <a:ext cx="7143750" cy="6286500"/>
          </a:xfrm>
          <a:prstGeom prst="rect">
            <a:avLst/>
          </a:prstGeom>
          <a:effectLst>
            <a:outerShdw blurRad="127000" dist="63500" dir="5400000" algn="ctr" rotWithShape="0">
              <a:schemeClr val="bg1">
                <a:lumMod val="50000"/>
              </a:scheme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481F6F-CB88-3654-16FF-CA682F11571C}"/>
              </a:ext>
            </a:extLst>
          </p:cNvPr>
          <p:cNvSpPr txBox="1"/>
          <p:nvPr/>
        </p:nvSpPr>
        <p:spPr>
          <a:xfrm>
            <a:off x="8748862" y="3162300"/>
            <a:ext cx="86132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 DSAC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는 단언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질문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요구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·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의례화 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4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가지 화행 형태를 기반</a:t>
            </a:r>
            <a:endParaRPr lang="en-US" altLang="ko-KR" sz="2600" dirty="0">
              <a:latin typeface="210 Sunflower Light" panose="020B0600000101010101" charset="-127"/>
              <a:ea typeface="210 Sunflower Light" panose="020B0600000101010101" charset="-127"/>
            </a:endParaRPr>
          </a:p>
          <a:p>
            <a:r>
              <a:rPr lang="ko-KR" altLang="en-US" sz="2600" dirty="0" err="1">
                <a:latin typeface="210 Sunflower Light" panose="020B0600000101010101" charset="-127"/>
                <a:ea typeface="210 Sunflower Light" panose="020B0600000101010101" charset="-127"/>
              </a:rPr>
              <a:t>으로</a:t>
            </a:r>
            <a:r>
              <a:rPr lang="ko-KR" altLang="en-US" sz="2600" dirty="0">
                <a:latin typeface="210 Sunflower Light" panose="020B0600000101010101" charset="-127"/>
                <a:ea typeface="210 Sunflower Light" panose="020B0600000101010101" charset="-127"/>
              </a:rPr>
              <a:t> 부족한 대화 능력을 진단하고 학습 방향을 제시합니다</a:t>
            </a:r>
            <a:r>
              <a:rPr lang="en-US" altLang="ko-KR" sz="2600" dirty="0">
                <a:latin typeface="210 Sunflower Light" panose="020B0600000101010101" charset="-127"/>
                <a:ea typeface="210 Sunflower Light" panose="020B0600000101010101" charset="-127"/>
              </a:rPr>
              <a:t>.</a:t>
            </a:r>
            <a:endParaRPr lang="ko-KR" altLang="en-US" sz="2600" dirty="0">
              <a:latin typeface="210 Sunflower Light" panose="020B0600000101010101" charset="-127"/>
              <a:ea typeface="210 Sunflower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259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909</Words>
  <Application>Microsoft Office PowerPoint</Application>
  <PresentationFormat>사용자 지정</PresentationFormat>
  <Paragraphs>181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Calibri</vt:lpstr>
      <vt:lpstr>Arial</vt:lpstr>
      <vt:lpstr>210 Sunflower Light</vt:lpstr>
      <vt:lpstr>210 Sunflower Regular</vt:lpstr>
      <vt:lpstr>맑은 고딕</vt:lpstr>
      <vt:lpstr>210 Sunflower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smhrd</dc:creator>
  <cp:lastModifiedBy>채민호</cp:lastModifiedBy>
  <cp:revision>11</cp:revision>
  <dcterms:created xsi:type="dcterms:W3CDTF">2006-08-16T00:00:00Z</dcterms:created>
  <dcterms:modified xsi:type="dcterms:W3CDTF">2025-08-13T09:25:20Z</dcterms:modified>
</cp:coreProperties>
</file>